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Proxima Nova" panose="020B0604020202020204" charset="0"/>
      <p:regular r:id="rId14"/>
      <p:bold r:id="rId15"/>
      <p:italic r:id="rId16"/>
      <p:boldItalic r:id="rId17"/>
    </p:embeddedFont>
    <p:embeddedFont>
      <p:font typeface="Verdana" panose="020B0604030504040204" pitchFamily="34" charset="0"/>
      <p:regular r:id="rId18"/>
      <p:bold r:id="rId19"/>
      <p:italic r:id="rId20"/>
      <p:boldItalic r:id="rId21"/>
    </p:embeddedFont>
    <p:embeddedFont>
      <p:font typeface="Alfa Slab One"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6517675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66138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1450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98708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10160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31718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3303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94571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64605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51975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55872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86829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4278300" y="2751162"/>
            <a:ext cx="587400" cy="0"/>
          </a:xfrm>
          <a:prstGeom prst="straightConnector1">
            <a:avLst/>
          </a:prstGeom>
          <a:noFill/>
          <a:ln w="76200" cap="flat" cmpd="sng">
            <a:solidFill>
              <a:schemeClr val="dk1"/>
            </a:solidFill>
            <a:prstDash val="solid"/>
            <a:round/>
            <a:headEnd type="none" w="med" len="med"/>
            <a:tailEnd type="none" w="med" len="med"/>
          </a:ln>
        </p:spPr>
      </p:cxnSp>
      <p:sp>
        <p:nvSpPr>
          <p:cNvPr id="11" name="Shape 11"/>
          <p:cNvSpPr txBox="1">
            <a:spLocks noGrp="1"/>
          </p:cNvSpPr>
          <p:nvPr>
            <p:ph type="ctrTitle"/>
          </p:nvPr>
        </p:nvSpPr>
        <p:spPr>
          <a:xfrm>
            <a:off x="311700" y="595975"/>
            <a:ext cx="8520600" cy="19578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2" name="Shape 12"/>
          <p:cNvSpPr txBox="1">
            <a:spLocks noGrp="1"/>
          </p:cNvSpPr>
          <p:nvPr>
            <p:ph type="subTitle" idx="1"/>
          </p:nvPr>
        </p:nvSpPr>
        <p:spPr>
          <a:xfrm>
            <a:off x="311700" y="3165823"/>
            <a:ext cx="8520600" cy="733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167925"/>
            <a:ext cx="8520600" cy="1980000"/>
          </a:xfrm>
          <a:prstGeom prst="rect">
            <a:avLst/>
          </a:prstGeom>
        </p:spPr>
        <p:txBody>
          <a:bodyPr lIns="91425" tIns="91425" rIns="91425" bIns="91425" anchor="ctr" anchorCtr="0"/>
          <a:lstStyle>
            <a:lvl1pPr lvl="0" algn="ctr">
              <a:spcBef>
                <a:spcPts val="0"/>
              </a:spcBef>
              <a:buClr>
                <a:schemeClr val="dk1"/>
              </a:buClr>
              <a:buSzPct val="100000"/>
              <a:defRPr sz="11000">
                <a:solidFill>
                  <a:schemeClr val="dk1"/>
                </a:solidFill>
              </a:defRPr>
            </a:lvl1pPr>
            <a:lvl2pPr lvl="1" algn="ctr">
              <a:spcBef>
                <a:spcPts val="0"/>
              </a:spcBef>
              <a:buClr>
                <a:schemeClr val="dk1"/>
              </a:buClr>
              <a:buSzPct val="100000"/>
              <a:defRPr sz="11000">
                <a:solidFill>
                  <a:schemeClr val="dk1"/>
                </a:solidFill>
              </a:defRPr>
            </a:lvl2pPr>
            <a:lvl3pPr lvl="2" algn="ctr">
              <a:spcBef>
                <a:spcPts val="0"/>
              </a:spcBef>
              <a:buClr>
                <a:schemeClr val="dk1"/>
              </a:buClr>
              <a:buSzPct val="100000"/>
              <a:defRPr sz="11000">
                <a:solidFill>
                  <a:schemeClr val="dk1"/>
                </a:solidFill>
              </a:defRPr>
            </a:lvl3pPr>
            <a:lvl4pPr lvl="3" algn="ctr">
              <a:spcBef>
                <a:spcPts val="0"/>
              </a:spcBef>
              <a:buClr>
                <a:schemeClr val="dk1"/>
              </a:buClr>
              <a:buSzPct val="100000"/>
              <a:defRPr sz="11000">
                <a:solidFill>
                  <a:schemeClr val="dk1"/>
                </a:solidFill>
              </a:defRPr>
            </a:lvl4pPr>
            <a:lvl5pPr lvl="4" algn="ctr">
              <a:spcBef>
                <a:spcPts val="0"/>
              </a:spcBef>
              <a:buClr>
                <a:schemeClr val="dk1"/>
              </a:buClr>
              <a:buSzPct val="100000"/>
              <a:defRPr sz="11000">
                <a:solidFill>
                  <a:schemeClr val="dk1"/>
                </a:solidFill>
              </a:defRPr>
            </a:lvl5pPr>
            <a:lvl6pPr lvl="5" algn="ctr">
              <a:spcBef>
                <a:spcPts val="0"/>
              </a:spcBef>
              <a:buClr>
                <a:schemeClr val="dk1"/>
              </a:buClr>
              <a:buSzPct val="100000"/>
              <a:defRPr sz="11000">
                <a:solidFill>
                  <a:schemeClr val="dk1"/>
                </a:solidFill>
              </a:defRPr>
            </a:lvl6pPr>
            <a:lvl7pPr lvl="6" algn="ctr">
              <a:spcBef>
                <a:spcPts val="0"/>
              </a:spcBef>
              <a:buClr>
                <a:schemeClr val="dk1"/>
              </a:buClr>
              <a:buSzPct val="100000"/>
              <a:defRPr sz="11000">
                <a:solidFill>
                  <a:schemeClr val="dk1"/>
                </a:solidFill>
              </a:defRPr>
            </a:lvl7pPr>
            <a:lvl8pPr lvl="7" algn="ctr">
              <a:spcBef>
                <a:spcPts val="0"/>
              </a:spcBef>
              <a:buClr>
                <a:schemeClr val="dk1"/>
              </a:buClr>
              <a:buSzPct val="100000"/>
              <a:defRPr sz="11000">
                <a:solidFill>
                  <a:schemeClr val="dk1"/>
                </a:solidFill>
              </a:defRPr>
            </a:lvl8pPr>
            <a:lvl9pPr lvl="8" algn="ctr">
              <a:spcBef>
                <a:spcPts val="0"/>
              </a:spcBef>
              <a:buClr>
                <a:schemeClr val="dk1"/>
              </a:buClr>
              <a:buSzPct val="100000"/>
              <a:defRPr sz="11000">
                <a:solidFill>
                  <a:schemeClr val="dk1"/>
                </a:solidFill>
              </a:defRPr>
            </a:lvl9pPr>
          </a:lstStyle>
          <a:p>
            <a:endParaRPr/>
          </a:p>
        </p:txBody>
      </p:sp>
      <p:sp>
        <p:nvSpPr>
          <p:cNvPr id="48" name="Shape 48"/>
          <p:cNvSpPr txBox="1">
            <a:spLocks noGrp="1"/>
          </p:cNvSpPr>
          <p:nvPr>
            <p:ph type="body" idx="1"/>
          </p:nvPr>
        </p:nvSpPr>
        <p:spPr>
          <a:xfrm>
            <a:off x="311700" y="32242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11700" y="2480550"/>
            <a:ext cx="8114400" cy="2445900"/>
          </a:xfrm>
          <a:prstGeom prst="rect">
            <a:avLst/>
          </a:prstGeom>
        </p:spPr>
        <p:txBody>
          <a:bodyPr lIns="91425" tIns="91425" rIns="91425" bIns="91425" anchor="b" anchorCtr="0"/>
          <a:lstStyle>
            <a:lvl1pPr lvl="0">
              <a:spcBef>
                <a:spcPts val="0"/>
              </a:spcBef>
              <a:buClr>
                <a:schemeClr val="lt1"/>
              </a:buClr>
              <a:buSzPct val="100000"/>
              <a:defRPr sz="6800">
                <a:solidFill>
                  <a:schemeClr val="lt1"/>
                </a:solidFill>
              </a:defRPr>
            </a:lvl1pPr>
            <a:lvl2pPr lvl="1">
              <a:spcBef>
                <a:spcPts val="0"/>
              </a:spcBef>
              <a:buClr>
                <a:schemeClr val="lt1"/>
              </a:buClr>
              <a:buSzPct val="100000"/>
              <a:defRPr sz="6800">
                <a:solidFill>
                  <a:schemeClr val="lt1"/>
                </a:solidFill>
              </a:defRPr>
            </a:lvl2pPr>
            <a:lvl3pPr lvl="2">
              <a:spcBef>
                <a:spcPts val="0"/>
              </a:spcBef>
              <a:buClr>
                <a:schemeClr val="lt1"/>
              </a:buClr>
              <a:buSzPct val="100000"/>
              <a:defRPr sz="6800">
                <a:solidFill>
                  <a:schemeClr val="lt1"/>
                </a:solidFill>
              </a:defRPr>
            </a:lvl3pPr>
            <a:lvl4pPr lvl="3">
              <a:spcBef>
                <a:spcPts val="0"/>
              </a:spcBef>
              <a:buClr>
                <a:schemeClr val="lt1"/>
              </a:buClr>
              <a:buSzPct val="100000"/>
              <a:defRPr sz="6800">
                <a:solidFill>
                  <a:schemeClr val="lt1"/>
                </a:solidFill>
              </a:defRPr>
            </a:lvl4pPr>
            <a:lvl5pPr lvl="4">
              <a:spcBef>
                <a:spcPts val="0"/>
              </a:spcBef>
              <a:buClr>
                <a:schemeClr val="lt1"/>
              </a:buClr>
              <a:buSzPct val="100000"/>
              <a:defRPr sz="6800">
                <a:solidFill>
                  <a:schemeClr val="lt1"/>
                </a:solidFill>
              </a:defRPr>
            </a:lvl5pPr>
            <a:lvl6pPr lvl="5">
              <a:spcBef>
                <a:spcPts val="0"/>
              </a:spcBef>
              <a:buClr>
                <a:schemeClr val="lt1"/>
              </a:buClr>
              <a:buSzPct val="100000"/>
              <a:defRPr sz="6800">
                <a:solidFill>
                  <a:schemeClr val="lt1"/>
                </a:solidFill>
              </a:defRPr>
            </a:lvl6pPr>
            <a:lvl7pPr lvl="6">
              <a:spcBef>
                <a:spcPts val="0"/>
              </a:spcBef>
              <a:buClr>
                <a:schemeClr val="lt1"/>
              </a:buClr>
              <a:buSzPct val="100000"/>
              <a:defRPr sz="6800">
                <a:solidFill>
                  <a:schemeClr val="lt1"/>
                </a:solidFill>
              </a:defRPr>
            </a:lvl7pPr>
            <a:lvl8pPr lvl="7">
              <a:spcBef>
                <a:spcPts val="0"/>
              </a:spcBef>
              <a:buClr>
                <a:schemeClr val="lt1"/>
              </a:buClr>
              <a:buSzPct val="100000"/>
              <a:defRPr sz="6800">
                <a:solidFill>
                  <a:schemeClr val="lt1"/>
                </a:solidFill>
              </a:defRPr>
            </a:lvl8pPr>
            <a:lvl9pPr lvl="8">
              <a:spcBef>
                <a:spcPts val="0"/>
              </a:spcBef>
              <a:buClr>
                <a:schemeClr val="lt1"/>
              </a:buClr>
              <a:buSzPct val="100000"/>
              <a:defRPr sz="6800">
                <a:solidFill>
                  <a:schemeClr val="lt1"/>
                </a:solidFill>
              </a:defRPr>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6318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1" name="Shape 31"/>
          <p:cNvSpPr txBox="1">
            <a:spLocks noGrp="1"/>
          </p:cNvSpPr>
          <p:nvPr>
            <p:ph type="body" idx="1"/>
          </p:nvPr>
        </p:nvSpPr>
        <p:spPr>
          <a:xfrm>
            <a:off x="311700" y="1490875"/>
            <a:ext cx="2808000" cy="30780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838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10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375599"/>
            <a:ext cx="4045200" cy="15519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0" name="Shape 40"/>
          <p:cNvSpPr txBox="1">
            <a:spLocks noGrp="1"/>
          </p:cNvSpPr>
          <p:nvPr>
            <p:ph type="subTitle" idx="1"/>
          </p:nvPr>
        </p:nvSpPr>
        <p:spPr>
          <a:xfrm>
            <a:off x="265500" y="2981125"/>
            <a:ext cx="4045200" cy="1345499"/>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372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lvl="1">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lvl="2">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lvl="3">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lvl="4">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lvl="5">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lvl="6">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lvl="7">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lvl="8">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Proxima Nova"/>
              <a:defRPr sz="1800">
                <a:solidFill>
                  <a:schemeClr val="dk2"/>
                </a:solidFill>
                <a:latin typeface="Proxima Nova"/>
                <a:ea typeface="Proxima Nova"/>
                <a:cs typeface="Proxima Nova"/>
                <a:sym typeface="Proxima Nova"/>
              </a:defRPr>
            </a:lvl1pPr>
            <a:lvl2pPr lvl="1">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2pPr>
            <a:lvl3pPr lvl="2">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3pPr>
            <a:lvl4pPr lvl="3">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4pPr>
            <a:lvl5pPr lvl="4">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5pPr>
            <a:lvl6pPr lvl="5">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6pPr>
            <a:lvl7pPr lvl="6">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7pPr>
            <a:lvl8pPr lvl="7">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8pPr>
            <a:lvl9pPr lvl="8">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roxima Nova"/>
                <a:ea typeface="Proxima Nova"/>
                <a:cs typeface="Proxima Nova"/>
                <a:sym typeface="Proxima Nova"/>
              </a:rPr>
              <a:t>‹#›</a:t>
            </a:fld>
            <a:endParaRPr lang="en" sz="1000">
              <a:solidFill>
                <a:schemeClr val="dk2"/>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0" y="0"/>
            <a:ext cx="9144000" cy="3219000"/>
          </a:xfrm>
          <a:prstGeom prst="rect">
            <a:avLst/>
          </a:prstGeom>
          <a:solidFill>
            <a:schemeClr val="lt2"/>
          </a:solidFill>
        </p:spPr>
        <p:txBody>
          <a:bodyPr lIns="91425" tIns="91425" rIns="91425" bIns="91425" anchor="ctr" anchorCtr="0">
            <a:noAutofit/>
          </a:bodyPr>
          <a:lstStyle/>
          <a:p>
            <a:pPr lvl="0" rtl="0">
              <a:spcBef>
                <a:spcPts val="0"/>
              </a:spcBef>
              <a:buNone/>
            </a:pPr>
            <a:r>
              <a:rPr lang="en" sz="4400" b="1">
                <a:solidFill>
                  <a:schemeClr val="accent1"/>
                </a:solidFill>
                <a:latin typeface="Verdana"/>
                <a:ea typeface="Verdana"/>
                <a:cs typeface="Verdana"/>
                <a:sym typeface="Verdana"/>
              </a:rPr>
              <a:t>Group 6</a:t>
            </a:r>
          </a:p>
          <a:p>
            <a:pPr lvl="0">
              <a:spcBef>
                <a:spcPts val="0"/>
              </a:spcBef>
              <a:buNone/>
            </a:pPr>
            <a:endParaRPr sz="1800" b="1" u="sng">
              <a:solidFill>
                <a:schemeClr val="accent1"/>
              </a:solidFill>
              <a:latin typeface="Verdana"/>
              <a:ea typeface="Verdana"/>
              <a:cs typeface="Verdana"/>
              <a:sym typeface="Verdana"/>
            </a:endParaRPr>
          </a:p>
          <a:p>
            <a:pPr lvl="0">
              <a:spcBef>
                <a:spcPts val="0"/>
              </a:spcBef>
              <a:buNone/>
            </a:pPr>
            <a:r>
              <a:rPr lang="en" sz="3200" b="1">
                <a:solidFill>
                  <a:schemeClr val="accent1"/>
                </a:solidFill>
                <a:latin typeface="Proxima Nova"/>
                <a:ea typeface="Proxima Nova"/>
                <a:cs typeface="Proxima Nova"/>
                <a:sym typeface="Proxima Nova"/>
              </a:rPr>
              <a:t>Tracy Allison</a:t>
            </a:r>
          </a:p>
          <a:p>
            <a:pPr lvl="0">
              <a:spcBef>
                <a:spcPts val="0"/>
              </a:spcBef>
              <a:buNone/>
            </a:pPr>
            <a:r>
              <a:rPr lang="en" sz="3200" b="1">
                <a:solidFill>
                  <a:schemeClr val="accent1"/>
                </a:solidFill>
                <a:latin typeface="Proxima Nova"/>
                <a:ea typeface="Proxima Nova"/>
                <a:cs typeface="Proxima Nova"/>
                <a:sym typeface="Proxima Nova"/>
              </a:rPr>
              <a:t>Crystina Cho</a:t>
            </a:r>
          </a:p>
          <a:p>
            <a:pPr lvl="0">
              <a:spcBef>
                <a:spcPts val="0"/>
              </a:spcBef>
              <a:buNone/>
            </a:pPr>
            <a:r>
              <a:rPr lang="en" sz="3200" b="1">
                <a:solidFill>
                  <a:schemeClr val="accent1"/>
                </a:solidFill>
                <a:latin typeface="Proxima Nova"/>
                <a:ea typeface="Proxima Nova"/>
                <a:cs typeface="Proxima Nova"/>
                <a:sym typeface="Proxima Nova"/>
              </a:rPr>
              <a:t>Anastasia Finch</a:t>
            </a:r>
          </a:p>
        </p:txBody>
      </p:sp>
      <p:sp>
        <p:nvSpPr>
          <p:cNvPr id="57" name="Shape 57"/>
          <p:cNvSpPr txBox="1">
            <a:spLocks noGrp="1"/>
          </p:cNvSpPr>
          <p:nvPr>
            <p:ph type="subTitle" idx="1"/>
          </p:nvPr>
        </p:nvSpPr>
        <p:spPr>
          <a:xfrm>
            <a:off x="3150" y="3205200"/>
            <a:ext cx="9144000" cy="1938000"/>
          </a:xfrm>
          <a:prstGeom prst="rect">
            <a:avLst/>
          </a:prstGeom>
          <a:noFill/>
        </p:spPr>
        <p:txBody>
          <a:bodyPr lIns="91425" tIns="91425" rIns="91425" bIns="91425" anchor="ctr" anchorCtr="0">
            <a:noAutofit/>
          </a:bodyPr>
          <a:lstStyle/>
          <a:p>
            <a:pPr lvl="0">
              <a:spcBef>
                <a:spcPts val="0"/>
              </a:spcBef>
              <a:buNone/>
            </a:pPr>
            <a:r>
              <a:rPr lang="en" sz="2000">
                <a:solidFill>
                  <a:schemeClr val="accent4"/>
                </a:solidFill>
              </a:rPr>
              <a:t>INFO 284-10</a:t>
            </a:r>
          </a:p>
          <a:p>
            <a:pPr lvl="0">
              <a:spcBef>
                <a:spcPts val="0"/>
              </a:spcBef>
              <a:buNone/>
            </a:pPr>
            <a:r>
              <a:rPr lang="en" sz="2000">
                <a:solidFill>
                  <a:schemeClr val="accent4"/>
                </a:solidFill>
              </a:rPr>
              <a:t>Professor Scott</a:t>
            </a:r>
          </a:p>
          <a:p>
            <a:pPr lvl="0">
              <a:spcBef>
                <a:spcPts val="0"/>
              </a:spcBef>
              <a:buNone/>
            </a:pPr>
            <a:r>
              <a:rPr lang="en" sz="2000">
                <a:solidFill>
                  <a:schemeClr val="accent4"/>
                </a:solidFill>
              </a:rPr>
              <a:t>Spring 2016</a:t>
            </a:r>
          </a:p>
          <a:p>
            <a:pPr lvl="0">
              <a:spcBef>
                <a:spcPts val="0"/>
              </a:spcBef>
              <a:buNone/>
            </a:pPr>
            <a:endParaRPr sz="2000">
              <a:solidFill>
                <a:schemeClr val="accent4"/>
              </a:solidFill>
            </a:endParaRPr>
          </a:p>
        </p:txBody>
      </p:sp>
      <p:cxnSp>
        <p:nvCxnSpPr>
          <p:cNvPr id="58" name="Shape 58"/>
          <p:cNvCxnSpPr/>
          <p:nvPr/>
        </p:nvCxnSpPr>
        <p:spPr>
          <a:xfrm>
            <a:off x="8100" y="3205200"/>
            <a:ext cx="9127800" cy="0"/>
          </a:xfrm>
          <a:prstGeom prst="straightConnector1">
            <a:avLst/>
          </a:prstGeom>
          <a:noFill/>
          <a:ln w="38100" cap="flat" cmpd="sng">
            <a:solidFill>
              <a:srgbClr val="6D8E9E"/>
            </a:solidFill>
            <a:prstDash val="solid"/>
            <a:round/>
            <a:headEnd type="none" w="lg" len="lg"/>
            <a:tailEnd type="none" w="lg" len="lg"/>
          </a:ln>
        </p:spPr>
      </p:cxnSp>
      <p:pic>
        <p:nvPicPr>
          <p:cNvPr id="59" name="Shape 59"/>
          <p:cNvPicPr preferRelativeResize="0"/>
          <p:nvPr/>
        </p:nvPicPr>
        <p:blipFill>
          <a:blip r:embed="rId3">
            <a:alphaModFix/>
          </a:blip>
          <a:stretch>
            <a:fillRect/>
          </a:stretch>
        </p:blipFill>
        <p:spPr>
          <a:xfrm>
            <a:off x="121026" y="4672950"/>
            <a:ext cx="2202649" cy="41170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7"/>
        <p:cNvGrpSpPr/>
        <p:nvPr/>
      </p:nvGrpSpPr>
      <p:grpSpPr>
        <a:xfrm>
          <a:off x="0" y="0"/>
          <a:ext cx="0" cy="0"/>
          <a:chOff x="0" y="0"/>
          <a:chExt cx="0" cy="0"/>
        </a:xfrm>
      </p:grpSpPr>
      <p:sp>
        <p:nvSpPr>
          <p:cNvPr id="118" name="Shape 118"/>
          <p:cNvSpPr txBox="1"/>
          <p:nvPr/>
        </p:nvSpPr>
        <p:spPr>
          <a:xfrm>
            <a:off x="171325" y="1980875"/>
            <a:ext cx="8855100" cy="30354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Clr>
                <a:srgbClr val="000000"/>
              </a:buClr>
              <a:buSzPct val="100000"/>
              <a:buFont typeface="Arial"/>
              <a:buNone/>
            </a:pPr>
            <a:r>
              <a:rPr lang="en" sz="1100" b="1">
                <a:latin typeface="Proxima Nova"/>
                <a:ea typeface="Proxima Nova"/>
                <a:cs typeface="Proxima Nova"/>
                <a:sym typeface="Proxima Nova"/>
              </a:rPr>
              <a:t>Publisher</a:t>
            </a:r>
            <a:r>
              <a:rPr lang="en" sz="1100">
                <a:latin typeface="Proxima Nova"/>
                <a:ea typeface="Proxima Nova"/>
                <a:cs typeface="Proxima Nova"/>
                <a:sym typeface="Proxima Nova"/>
              </a:rPr>
              <a:t>: Valley Performing Arts Center (VPAC)</a:t>
            </a:r>
            <a:br>
              <a:rPr lang="en" sz="1100">
                <a:latin typeface="Proxima Nova"/>
                <a:ea typeface="Proxima Nova"/>
                <a:cs typeface="Proxima Nova"/>
                <a:sym typeface="Proxima Nova"/>
              </a:rPr>
            </a:br>
            <a:r>
              <a:rPr lang="en" sz="1100" b="1">
                <a:latin typeface="Proxima Nova"/>
                <a:ea typeface="Proxima Nova"/>
                <a:cs typeface="Proxima Nova"/>
                <a:sym typeface="Proxima Nova"/>
              </a:rPr>
              <a:t>Location:</a:t>
            </a:r>
            <a:r>
              <a:rPr lang="en" sz="1100">
                <a:latin typeface="Proxima Nova"/>
                <a:ea typeface="Proxima Nova"/>
                <a:cs typeface="Proxima Nova"/>
                <a:sym typeface="Proxima Nova"/>
              </a:rPr>
              <a:t> Northridge, CA</a:t>
            </a:r>
            <a:br>
              <a:rPr lang="en" sz="1100">
                <a:latin typeface="Proxima Nova"/>
                <a:ea typeface="Proxima Nova"/>
                <a:cs typeface="Proxima Nova"/>
                <a:sym typeface="Proxima Nova"/>
              </a:rPr>
            </a:br>
            <a:r>
              <a:rPr lang="en" sz="1100" b="1">
                <a:latin typeface="Proxima Nova"/>
                <a:ea typeface="Proxima Nova"/>
                <a:cs typeface="Proxima Nova"/>
                <a:sym typeface="Proxima Nova"/>
              </a:rPr>
              <a:t>Date:</a:t>
            </a:r>
            <a:r>
              <a:rPr lang="en" sz="1100">
                <a:latin typeface="Proxima Nova"/>
                <a:ea typeface="Proxima Nova"/>
                <a:cs typeface="Proxima Nova"/>
                <a:sym typeface="Proxima Nova"/>
              </a:rPr>
              <a:t> 2013-10-12</a:t>
            </a:r>
            <a:br>
              <a:rPr lang="en" sz="1100">
                <a:latin typeface="Proxima Nova"/>
                <a:ea typeface="Proxima Nova"/>
                <a:cs typeface="Proxima Nova"/>
                <a:sym typeface="Proxima Nova"/>
              </a:rPr>
            </a:br>
            <a:r>
              <a:rPr lang="en" sz="1100" b="1">
                <a:latin typeface="Proxima Nova"/>
                <a:ea typeface="Proxima Nova"/>
                <a:cs typeface="Proxima Nova"/>
                <a:sym typeface="Proxima Nova"/>
              </a:rPr>
              <a:t>Type:</a:t>
            </a:r>
            <a:r>
              <a:rPr lang="en" sz="1100">
                <a:latin typeface="Proxima Nova"/>
                <a:ea typeface="Proxima Nova"/>
                <a:cs typeface="Proxima Nova"/>
                <a:sym typeface="Proxima Nova"/>
              </a:rPr>
              <a:t> Ticket</a:t>
            </a:r>
            <a:br>
              <a:rPr lang="en" sz="1100">
                <a:latin typeface="Proxima Nova"/>
                <a:ea typeface="Proxima Nova"/>
                <a:cs typeface="Proxima Nova"/>
                <a:sym typeface="Proxima Nova"/>
              </a:rPr>
            </a:br>
            <a:r>
              <a:rPr lang="en" sz="1100" b="1">
                <a:latin typeface="Proxima Nova"/>
                <a:ea typeface="Proxima Nova"/>
                <a:cs typeface="Proxima Nova"/>
                <a:sym typeface="Proxima Nova"/>
              </a:rPr>
              <a:t>Format:</a:t>
            </a:r>
            <a:r>
              <a:rPr lang="en" sz="1100">
                <a:latin typeface="Proxima Nova"/>
                <a:ea typeface="Proxima Nova"/>
                <a:cs typeface="Proxima Nova"/>
                <a:sym typeface="Proxima Nova"/>
              </a:rPr>
              <a:t> Color print on cardstock.</a:t>
            </a:r>
            <a:br>
              <a:rPr lang="en" sz="1100">
                <a:latin typeface="Proxima Nova"/>
                <a:ea typeface="Proxima Nova"/>
                <a:cs typeface="Proxima Nova"/>
                <a:sym typeface="Proxima Nova"/>
              </a:rPr>
            </a:br>
            <a:r>
              <a:rPr lang="en" sz="1100" b="1">
                <a:latin typeface="Proxima Nova"/>
                <a:ea typeface="Proxima Nova"/>
                <a:cs typeface="Proxima Nova"/>
                <a:sym typeface="Proxima Nova"/>
              </a:rPr>
              <a:t>Dimensions:</a:t>
            </a:r>
            <a:r>
              <a:rPr lang="en" sz="1100">
                <a:latin typeface="Proxima Nova"/>
                <a:ea typeface="Proxima Nova"/>
                <a:cs typeface="Proxima Nova"/>
                <a:sym typeface="Proxima Nova"/>
              </a:rPr>
              <a:t> 14.5 x 5 cm</a:t>
            </a:r>
            <a:br>
              <a:rPr lang="en" sz="1100">
                <a:latin typeface="Proxima Nova"/>
                <a:ea typeface="Proxima Nova"/>
                <a:cs typeface="Proxima Nova"/>
                <a:sym typeface="Proxima Nova"/>
              </a:rPr>
            </a:br>
            <a:r>
              <a:rPr lang="en" sz="1100" b="1">
                <a:latin typeface="Proxima Nova"/>
                <a:ea typeface="Proxima Nova"/>
                <a:cs typeface="Proxima Nova"/>
                <a:sym typeface="Proxima Nova"/>
              </a:rPr>
              <a:t>Digitization Specifications:</a:t>
            </a:r>
            <a:r>
              <a:rPr lang="en" sz="1100">
                <a:latin typeface="Proxima Nova"/>
                <a:ea typeface="Proxima Nova"/>
                <a:cs typeface="Proxima Nova"/>
                <a:sym typeface="Proxima Nova"/>
              </a:rPr>
              <a:t> Epson Perfection V100 Photo scanner, 600 dpi, 24-bit.</a:t>
            </a:r>
            <a:br>
              <a:rPr lang="en" sz="1100">
                <a:latin typeface="Proxima Nova"/>
                <a:ea typeface="Proxima Nova"/>
                <a:cs typeface="Proxima Nova"/>
                <a:sym typeface="Proxima Nova"/>
              </a:rPr>
            </a:br>
            <a:r>
              <a:rPr lang="en" sz="1100" b="1">
                <a:latin typeface="Proxima Nova"/>
                <a:ea typeface="Proxima Nova"/>
                <a:cs typeface="Proxima Nova"/>
                <a:sym typeface="Proxima Nova"/>
              </a:rPr>
              <a:t>Source: </a:t>
            </a:r>
            <a:r>
              <a:rPr lang="en" sz="1100">
                <a:latin typeface="Proxima Nova"/>
                <a:ea typeface="Proxima Nova"/>
                <a:cs typeface="Proxima Nova"/>
                <a:sym typeface="Proxima Nova"/>
              </a:rPr>
              <a:t>Personal collection of Crystina Cho</a:t>
            </a:r>
            <a:br>
              <a:rPr lang="en" sz="1100">
                <a:latin typeface="Proxima Nova"/>
                <a:ea typeface="Proxima Nova"/>
                <a:cs typeface="Proxima Nova"/>
                <a:sym typeface="Proxima Nova"/>
              </a:rPr>
            </a:br>
            <a:r>
              <a:rPr lang="en" sz="1100" b="1">
                <a:latin typeface="Proxima Nova"/>
                <a:ea typeface="Proxima Nova"/>
                <a:cs typeface="Proxima Nova"/>
                <a:sym typeface="Proxima Nova"/>
              </a:rPr>
              <a:t>Language:</a:t>
            </a:r>
            <a:r>
              <a:rPr lang="en" sz="1100">
                <a:latin typeface="Proxima Nova"/>
                <a:ea typeface="Proxima Nova"/>
                <a:cs typeface="Proxima Nova"/>
                <a:sym typeface="Proxima Nova"/>
              </a:rPr>
              <a:t> en</a:t>
            </a:r>
            <a:br>
              <a:rPr lang="en" sz="1100">
                <a:latin typeface="Proxima Nova"/>
                <a:ea typeface="Proxima Nova"/>
                <a:cs typeface="Proxima Nova"/>
                <a:sym typeface="Proxima Nova"/>
              </a:rPr>
            </a:br>
            <a:r>
              <a:rPr lang="en" sz="1100" b="1">
                <a:latin typeface="Proxima Nova"/>
                <a:ea typeface="Proxima Nova"/>
                <a:cs typeface="Proxima Nova"/>
                <a:sym typeface="Proxima Nova"/>
              </a:rPr>
              <a:t>Rights:</a:t>
            </a:r>
            <a:r>
              <a:rPr lang="en" sz="1100">
                <a:latin typeface="Proxima Nova"/>
                <a:ea typeface="Proxima Nova"/>
                <a:cs typeface="Proxima Nova"/>
                <a:sym typeface="Proxima Nova"/>
              </a:rPr>
              <a:t> The images in this collection presented by INFO 284 Section 10 Group 6 are for non-profit educational and scholarship purposes only in accordance to Title 17 of the United States Code § 107: Limitations on exclusive rights: Fair Use. Group 6 does not hold the copyright to these images and does not profit from their use in any way. These images may be protected by United States Copyright Laws and cannot be reproduced, published, or distributed beyond the scope of fair use without the expressed permission of the copyright holder(s). Users of this collection are exclusively responsible for determining copyright status and obtaining the necessary permissions for usage beyond the scope of fair use.</a:t>
            </a:r>
          </a:p>
        </p:txBody>
      </p:sp>
      <p:pic>
        <p:nvPicPr>
          <p:cNvPr id="119" name="Shape 119"/>
          <p:cNvPicPr preferRelativeResize="0"/>
          <p:nvPr/>
        </p:nvPicPr>
        <p:blipFill>
          <a:blip r:embed="rId3">
            <a:alphaModFix/>
          </a:blip>
          <a:stretch>
            <a:fillRect/>
          </a:stretch>
        </p:blipFill>
        <p:spPr>
          <a:xfrm>
            <a:off x="171325" y="312850"/>
            <a:ext cx="3497771" cy="1292976"/>
          </a:xfrm>
          <a:prstGeom prst="rect">
            <a:avLst/>
          </a:prstGeom>
          <a:noFill/>
          <a:ln>
            <a:noFill/>
          </a:ln>
        </p:spPr>
      </p:pic>
      <p:sp>
        <p:nvSpPr>
          <p:cNvPr id="120" name="Shape 120"/>
          <p:cNvSpPr txBox="1"/>
          <p:nvPr/>
        </p:nvSpPr>
        <p:spPr>
          <a:xfrm>
            <a:off x="3837925" y="136675"/>
            <a:ext cx="5188500" cy="18441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100" b="1">
                <a:latin typeface="Proxima Nova"/>
                <a:ea typeface="Proxima Nova"/>
                <a:cs typeface="Proxima Nova"/>
                <a:sym typeface="Proxima Nova"/>
              </a:rPr>
              <a:t>Title:</a:t>
            </a:r>
            <a:r>
              <a:rPr lang="en" sz="1100">
                <a:latin typeface="Proxima Nova"/>
                <a:ea typeface="Proxima Nova"/>
                <a:cs typeface="Proxima Nova"/>
                <a:sym typeface="Proxima Nova"/>
              </a:rPr>
              <a:t> Valley Performing Arts Center Ticket</a:t>
            </a:r>
            <a:br>
              <a:rPr lang="en" sz="1100">
                <a:latin typeface="Proxima Nova"/>
                <a:ea typeface="Proxima Nova"/>
                <a:cs typeface="Proxima Nova"/>
                <a:sym typeface="Proxima Nova"/>
              </a:rPr>
            </a:br>
            <a:r>
              <a:rPr lang="en" sz="1100" b="1">
                <a:latin typeface="Proxima Nova"/>
                <a:ea typeface="Proxima Nova"/>
                <a:cs typeface="Proxima Nova"/>
                <a:sym typeface="Proxima Nova"/>
              </a:rPr>
              <a:t>Subject: </a:t>
            </a:r>
            <a:r>
              <a:rPr lang="en" sz="1100">
                <a:latin typeface="Proxima Nova"/>
                <a:ea typeface="Proxima Nova"/>
                <a:cs typeface="Proxima Nova"/>
                <a:sym typeface="Proxima Nova"/>
              </a:rPr>
              <a:t>Ticket for admittance to see a live performance at the Valley Performing Arts Center</a:t>
            </a:r>
            <a:br>
              <a:rPr lang="en" sz="1100">
                <a:latin typeface="Proxima Nova"/>
                <a:ea typeface="Proxima Nova"/>
                <a:cs typeface="Proxima Nova"/>
                <a:sym typeface="Proxima Nova"/>
              </a:rPr>
            </a:br>
            <a:r>
              <a:rPr lang="en" sz="1100" b="1">
                <a:latin typeface="Proxima Nova"/>
                <a:ea typeface="Proxima Nova"/>
                <a:cs typeface="Proxima Nova"/>
                <a:sym typeface="Proxima Nova"/>
              </a:rPr>
              <a:t>Description</a:t>
            </a:r>
            <a:r>
              <a:rPr lang="en" sz="1100">
                <a:latin typeface="Proxima Nova"/>
                <a:ea typeface="Proxima Nova"/>
                <a:cs typeface="Proxima Nova"/>
                <a:sym typeface="Proxima Nova"/>
              </a:rPr>
              <a:t>: Ticket for the live performance of "Yamato: The Drummers of Japan ROJYOH - The Beat on the Road, 20th Anniversary" at 8:00 pm on Saturday October 12, 2013 at the Valley Performing Arts Center (VPAC). The ticket is for the orchestra section, row L, seat 110 and cost $36.00. The front of the ticket has black text printed with a light-gray watermark of the VPAC behind. The back of the ticket contains terms and disclaimers.</a:t>
            </a:r>
            <a:br>
              <a:rPr lang="en" sz="1100">
                <a:latin typeface="Proxima Nova"/>
                <a:ea typeface="Proxima Nova"/>
                <a:cs typeface="Proxima Nova"/>
                <a:sym typeface="Proxima Nova"/>
              </a:rPr>
            </a:br>
            <a:endParaRPr lang="en" sz="1100">
              <a:latin typeface="Proxima Nova"/>
              <a:ea typeface="Proxima Nova"/>
              <a:cs typeface="Proxima Nova"/>
              <a:sym typeface="Proxima Nova"/>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4"/>
        <p:cNvGrpSpPr/>
        <p:nvPr/>
      </p:nvGrpSpPr>
      <p:grpSpPr>
        <a:xfrm>
          <a:off x="0" y="0"/>
          <a:ext cx="0" cy="0"/>
          <a:chOff x="0" y="0"/>
          <a:chExt cx="0" cy="0"/>
        </a:xfrm>
      </p:grpSpPr>
      <p:sp>
        <p:nvSpPr>
          <p:cNvPr id="125" name="Shape 125"/>
          <p:cNvSpPr txBox="1"/>
          <p:nvPr/>
        </p:nvSpPr>
        <p:spPr>
          <a:xfrm>
            <a:off x="4002300" y="136800"/>
            <a:ext cx="5141700" cy="1898400"/>
          </a:xfrm>
          <a:prstGeom prst="rect">
            <a:avLst/>
          </a:prstGeom>
          <a:noFill/>
          <a:ln>
            <a:noFill/>
          </a:ln>
        </p:spPr>
        <p:txBody>
          <a:bodyPr lIns="91425" tIns="91425" rIns="91425" bIns="91425" anchor="t" anchorCtr="0">
            <a:noAutofit/>
          </a:bodyPr>
          <a:lstStyle/>
          <a:p>
            <a:pPr lvl="0" rtl="0">
              <a:spcBef>
                <a:spcPts val="0"/>
              </a:spcBef>
              <a:buNone/>
            </a:pPr>
            <a:r>
              <a:rPr lang="en" sz="1200" b="1">
                <a:latin typeface="Proxima Nova"/>
                <a:ea typeface="Proxima Nova"/>
                <a:cs typeface="Proxima Nova"/>
                <a:sym typeface="Proxima Nova"/>
              </a:rPr>
              <a:t>Metadata </a:t>
            </a:r>
          </a:p>
          <a:p>
            <a:pPr lvl="0" rtl="0">
              <a:spcBef>
                <a:spcPts val="0"/>
              </a:spcBef>
              <a:buClr>
                <a:schemeClr val="dk1"/>
              </a:buClr>
              <a:buSzPct val="91666"/>
              <a:buFont typeface="Arial"/>
              <a:buNone/>
            </a:pPr>
            <a:r>
              <a:rPr lang="en" sz="1200" b="1">
                <a:latin typeface="Proxima Nova"/>
                <a:ea typeface="Proxima Nova"/>
                <a:cs typeface="Proxima Nova"/>
                <a:sym typeface="Proxima Nova"/>
              </a:rPr>
              <a:t>Title:</a:t>
            </a:r>
            <a:r>
              <a:rPr lang="en" sz="1200">
                <a:latin typeface="Proxima Nova"/>
                <a:ea typeface="Proxima Nova"/>
                <a:cs typeface="Proxima Nova"/>
                <a:sym typeface="Proxima Nova"/>
              </a:rPr>
              <a:t> DisneyParks Selfie Sticks Notice</a:t>
            </a:r>
          </a:p>
          <a:p>
            <a:pPr lvl="0" rtl="0">
              <a:spcBef>
                <a:spcPts val="0"/>
              </a:spcBef>
              <a:buClr>
                <a:schemeClr val="dk1"/>
              </a:buClr>
              <a:buSzPct val="91666"/>
              <a:buFont typeface="Arial"/>
              <a:buNone/>
            </a:pPr>
            <a:r>
              <a:rPr lang="en" sz="1200" b="1">
                <a:latin typeface="Proxima Nova"/>
                <a:ea typeface="Proxima Nova"/>
                <a:cs typeface="Proxima Nova"/>
                <a:sym typeface="Proxima Nova"/>
              </a:rPr>
              <a:t>Subject: </a:t>
            </a:r>
            <a:r>
              <a:rPr lang="en" sz="1200">
                <a:latin typeface="Proxima Nova"/>
                <a:ea typeface="Proxima Nova"/>
                <a:cs typeface="Proxima Nova"/>
                <a:sym typeface="Proxima Nova"/>
              </a:rPr>
              <a:t>DisneyParks Selfie Sticks Notice</a:t>
            </a:r>
          </a:p>
          <a:p>
            <a:pPr lvl="0">
              <a:spcBef>
                <a:spcPts val="0"/>
              </a:spcBef>
              <a:buNone/>
            </a:pPr>
            <a:r>
              <a:rPr lang="en" sz="1200" b="1">
                <a:latin typeface="Proxima Nova"/>
                <a:ea typeface="Proxima Nova"/>
                <a:cs typeface="Proxima Nova"/>
                <a:sym typeface="Proxima Nova"/>
              </a:rPr>
              <a:t>Description: </a:t>
            </a:r>
            <a:r>
              <a:rPr lang="en" sz="1200">
                <a:latin typeface="Proxima Nova"/>
                <a:ea typeface="Proxima Nova"/>
                <a:cs typeface="Proxima Nova"/>
                <a:sym typeface="Proxima Nova"/>
              </a:rPr>
              <a:t>This is a pamphlet describing the Disney Parks policy of selfie sticks. The front has a drawing of a person holding a selfie stick with a red "No" symbol on top and the policy in English below. The inside and back has the policy repeated in multiple languages, including Spanish, Portuguese, French, Dutch, Japanese, Italian, Korean and Chinese.</a:t>
            </a:r>
          </a:p>
          <a:p>
            <a:pPr lvl="0" rtl="0">
              <a:spcBef>
                <a:spcPts val="0"/>
              </a:spcBef>
              <a:buNone/>
            </a:pPr>
            <a:endParaRPr sz="1200">
              <a:latin typeface="Proxima Nova"/>
              <a:ea typeface="Proxima Nova"/>
              <a:cs typeface="Proxima Nova"/>
              <a:sym typeface="Proxima Nova"/>
            </a:endParaRPr>
          </a:p>
          <a:p>
            <a:pPr lvl="0" rtl="0">
              <a:spcBef>
                <a:spcPts val="0"/>
              </a:spcBef>
              <a:buNone/>
            </a:pPr>
            <a:endParaRPr sz="1000">
              <a:latin typeface="Proxima Nova"/>
              <a:ea typeface="Proxima Nova"/>
              <a:cs typeface="Proxima Nova"/>
              <a:sym typeface="Proxima Nova"/>
            </a:endParaRPr>
          </a:p>
        </p:txBody>
      </p:sp>
      <p:sp>
        <p:nvSpPr>
          <p:cNvPr id="126" name="Shape 126"/>
          <p:cNvSpPr txBox="1"/>
          <p:nvPr/>
        </p:nvSpPr>
        <p:spPr>
          <a:xfrm>
            <a:off x="4002300" y="1573400"/>
            <a:ext cx="4825800" cy="3442800"/>
          </a:xfrm>
          <a:prstGeom prst="rect">
            <a:avLst/>
          </a:prstGeom>
          <a:noFill/>
          <a:ln>
            <a:noFill/>
          </a:ln>
        </p:spPr>
        <p:txBody>
          <a:bodyPr lIns="91425" tIns="91425" rIns="91425" bIns="91425" anchor="t" anchorCtr="0">
            <a:noAutofit/>
          </a:bodyPr>
          <a:lstStyle/>
          <a:p>
            <a:pPr lvl="0" rtl="0">
              <a:spcBef>
                <a:spcPts val="0"/>
              </a:spcBef>
              <a:buClr>
                <a:schemeClr val="dk1"/>
              </a:buClr>
              <a:buSzPct val="91666"/>
              <a:buFont typeface="Arial"/>
              <a:buNone/>
            </a:pPr>
            <a:r>
              <a:rPr lang="en" sz="1200" b="1">
                <a:latin typeface="Proxima Nova"/>
                <a:ea typeface="Proxima Nova"/>
                <a:cs typeface="Proxima Nova"/>
                <a:sym typeface="Proxima Nova"/>
              </a:rPr>
              <a:t>Publisher:</a:t>
            </a:r>
            <a:r>
              <a:rPr lang="en" sz="1200">
                <a:latin typeface="Proxima Nova"/>
                <a:ea typeface="Proxima Nova"/>
                <a:cs typeface="Proxima Nova"/>
                <a:sym typeface="Proxima Nova"/>
              </a:rPr>
              <a:t> DIsneyParks</a:t>
            </a:r>
          </a:p>
          <a:p>
            <a:pPr lvl="0" rtl="0">
              <a:spcBef>
                <a:spcPts val="0"/>
              </a:spcBef>
              <a:buClr>
                <a:schemeClr val="dk1"/>
              </a:buClr>
              <a:buSzPct val="91666"/>
              <a:buFont typeface="Arial"/>
              <a:buNone/>
            </a:pPr>
            <a:r>
              <a:rPr lang="en" sz="1200" b="1">
                <a:latin typeface="Proxima Nova"/>
                <a:ea typeface="Proxima Nova"/>
                <a:cs typeface="Proxima Nova"/>
                <a:sym typeface="Proxima Nova"/>
              </a:rPr>
              <a:t>Location: </a:t>
            </a:r>
            <a:r>
              <a:rPr lang="en" sz="1200">
                <a:latin typeface="Proxima Nova"/>
                <a:ea typeface="Proxima Nova"/>
                <a:cs typeface="Proxima Nova"/>
                <a:sym typeface="Proxima Nova"/>
              </a:rPr>
              <a:t>Anaheim, CA</a:t>
            </a:r>
          </a:p>
          <a:p>
            <a:pPr lvl="0" rtl="0">
              <a:spcBef>
                <a:spcPts val="0"/>
              </a:spcBef>
              <a:buClr>
                <a:schemeClr val="dk1"/>
              </a:buClr>
              <a:buSzPct val="91666"/>
              <a:buFont typeface="Arial"/>
              <a:buNone/>
            </a:pPr>
            <a:r>
              <a:rPr lang="en" sz="1200" b="1">
                <a:latin typeface="Proxima Nova"/>
                <a:ea typeface="Proxima Nova"/>
                <a:cs typeface="Proxima Nova"/>
                <a:sym typeface="Proxima Nova"/>
              </a:rPr>
              <a:t>Date:</a:t>
            </a:r>
            <a:r>
              <a:rPr lang="en" sz="1200">
                <a:latin typeface="Proxima Nova"/>
                <a:ea typeface="Proxima Nova"/>
                <a:cs typeface="Proxima Nova"/>
                <a:sym typeface="Proxima Nova"/>
              </a:rPr>
              <a:t> N/A</a:t>
            </a:r>
          </a:p>
          <a:p>
            <a:pPr lvl="0" rtl="0">
              <a:spcBef>
                <a:spcPts val="0"/>
              </a:spcBef>
              <a:buClr>
                <a:schemeClr val="dk1"/>
              </a:buClr>
              <a:buSzPct val="91666"/>
              <a:buFont typeface="Arial"/>
              <a:buNone/>
            </a:pPr>
            <a:r>
              <a:rPr lang="en" sz="1200" b="1">
                <a:latin typeface="Proxima Nova"/>
                <a:ea typeface="Proxima Nova"/>
                <a:cs typeface="Proxima Nova"/>
                <a:sym typeface="Proxima Nova"/>
              </a:rPr>
              <a:t>Type: </a:t>
            </a:r>
            <a:r>
              <a:rPr lang="en" sz="1200">
                <a:latin typeface="Proxima Nova"/>
                <a:ea typeface="Proxima Nova"/>
                <a:cs typeface="Proxima Nova"/>
                <a:sym typeface="Proxima Nova"/>
              </a:rPr>
              <a:t>Pamphlet</a:t>
            </a:r>
          </a:p>
          <a:p>
            <a:pPr lvl="0">
              <a:spcBef>
                <a:spcPts val="0"/>
              </a:spcBef>
              <a:buClr>
                <a:schemeClr val="dk1"/>
              </a:buClr>
              <a:buSzPct val="91666"/>
              <a:buFont typeface="Arial"/>
              <a:buNone/>
            </a:pPr>
            <a:r>
              <a:rPr lang="en" sz="1200" b="1">
                <a:latin typeface="Proxima Nova"/>
                <a:ea typeface="Proxima Nova"/>
                <a:cs typeface="Proxima Nova"/>
                <a:sym typeface="Proxima Nova"/>
              </a:rPr>
              <a:t>Format:</a:t>
            </a:r>
            <a:r>
              <a:rPr lang="en" sz="1200">
                <a:latin typeface="Proxima Nova"/>
                <a:ea typeface="Proxima Nova"/>
                <a:cs typeface="Proxima Nova"/>
                <a:sym typeface="Proxima Nova"/>
              </a:rPr>
              <a:t> Color printed on paper</a:t>
            </a:r>
          </a:p>
          <a:p>
            <a:pPr lvl="0" rtl="0">
              <a:spcBef>
                <a:spcPts val="0"/>
              </a:spcBef>
              <a:buClr>
                <a:schemeClr val="dk1"/>
              </a:buClr>
              <a:buSzPct val="91666"/>
              <a:buFont typeface="Arial"/>
              <a:buNone/>
            </a:pPr>
            <a:r>
              <a:rPr lang="en" sz="1200" b="1">
                <a:latin typeface="Proxima Nova"/>
                <a:ea typeface="Proxima Nova"/>
                <a:cs typeface="Proxima Nova"/>
                <a:sym typeface="Proxima Nova"/>
              </a:rPr>
              <a:t>Dimensions: </a:t>
            </a:r>
            <a:r>
              <a:rPr lang="en" sz="1200">
                <a:latin typeface="Proxima Nova"/>
                <a:ea typeface="Proxima Nova"/>
                <a:cs typeface="Proxima Nova"/>
                <a:sym typeface="Proxima Nova"/>
              </a:rPr>
              <a:t>19.5 x 23 cm</a:t>
            </a:r>
          </a:p>
          <a:p>
            <a:pPr lvl="0" rtl="0">
              <a:spcBef>
                <a:spcPts val="0"/>
              </a:spcBef>
              <a:buClr>
                <a:schemeClr val="dk1"/>
              </a:buClr>
              <a:buSzPct val="91666"/>
              <a:buFont typeface="Arial"/>
              <a:buNone/>
            </a:pPr>
            <a:r>
              <a:rPr lang="en" sz="1200" b="1">
                <a:latin typeface="Proxima Nova"/>
                <a:ea typeface="Proxima Nova"/>
                <a:cs typeface="Proxima Nova"/>
                <a:sym typeface="Proxima Nova"/>
              </a:rPr>
              <a:t>Digitization Specifications:</a:t>
            </a:r>
            <a:r>
              <a:rPr lang="en" sz="1200">
                <a:latin typeface="Proxima Nova"/>
                <a:ea typeface="Proxima Nova"/>
                <a:cs typeface="Proxima Nova"/>
                <a:sym typeface="Proxima Nova"/>
              </a:rPr>
              <a:t> Canon MG7500 scanner, 300 dpi, 24-bit</a:t>
            </a:r>
          </a:p>
          <a:p>
            <a:pPr lvl="0" rtl="0">
              <a:spcBef>
                <a:spcPts val="0"/>
              </a:spcBef>
              <a:buClr>
                <a:schemeClr val="dk1"/>
              </a:buClr>
              <a:buSzPct val="91666"/>
              <a:buFont typeface="Arial"/>
              <a:buNone/>
            </a:pPr>
            <a:r>
              <a:rPr lang="en" sz="1200" b="1">
                <a:latin typeface="Proxima Nova"/>
                <a:ea typeface="Proxima Nova"/>
                <a:cs typeface="Proxima Nova"/>
                <a:sym typeface="Proxima Nova"/>
              </a:rPr>
              <a:t>Source:</a:t>
            </a:r>
            <a:r>
              <a:rPr lang="en" sz="1200">
                <a:latin typeface="Proxima Nova"/>
                <a:ea typeface="Proxima Nova"/>
                <a:cs typeface="Proxima Nova"/>
                <a:sym typeface="Proxima Nova"/>
              </a:rPr>
              <a:t> Personal collection of Anastasia Finch</a:t>
            </a:r>
          </a:p>
          <a:p>
            <a:pPr lvl="0" rtl="0">
              <a:spcBef>
                <a:spcPts val="0"/>
              </a:spcBef>
              <a:buClr>
                <a:schemeClr val="dk1"/>
              </a:buClr>
              <a:buSzPct val="91666"/>
              <a:buFont typeface="Arial"/>
              <a:buNone/>
            </a:pPr>
            <a:r>
              <a:rPr lang="en" sz="1200" b="1">
                <a:latin typeface="Proxima Nova"/>
                <a:ea typeface="Proxima Nova"/>
                <a:cs typeface="Proxima Nova"/>
                <a:sym typeface="Proxima Nova"/>
              </a:rPr>
              <a:t>Language: </a:t>
            </a:r>
            <a:r>
              <a:rPr lang="en" sz="1200">
                <a:latin typeface="Proxima Nova"/>
                <a:ea typeface="Proxima Nova"/>
                <a:cs typeface="Proxima Nova"/>
                <a:sym typeface="Proxima Nova"/>
              </a:rPr>
              <a:t>en, es, fr, it, ja, ko, pt, sv, zh</a:t>
            </a:r>
          </a:p>
          <a:p>
            <a:pPr lvl="0" rtl="0">
              <a:spcBef>
                <a:spcPts val="0"/>
              </a:spcBef>
              <a:buClr>
                <a:schemeClr val="dk1"/>
              </a:buClr>
              <a:buSzPct val="91666"/>
              <a:buFont typeface="Arial"/>
              <a:buNone/>
            </a:pPr>
            <a:r>
              <a:rPr lang="en" sz="1200" b="1">
                <a:latin typeface="Proxima Nova"/>
                <a:ea typeface="Proxima Nova"/>
                <a:cs typeface="Proxima Nova"/>
                <a:sym typeface="Proxima Nova"/>
              </a:rPr>
              <a:t>Rights: </a:t>
            </a:r>
            <a:r>
              <a:rPr lang="en" sz="1100">
                <a:latin typeface="Proxima Nova"/>
                <a:ea typeface="Proxima Nova"/>
                <a:cs typeface="Proxima Nova"/>
                <a:sym typeface="Proxima Nova"/>
              </a:rPr>
              <a:t>The images in this collection presented by INFO 284 Section 10 Group 6 are for non-profit educational and scholarship purposes only in accordance to Title 17 of the United States Code § 107: Limitations on exclusive rights: Fair Use. Group 6 does not hold the copyright to these images and does not profit from their use in any way. These images may be protected by United States Copyright Laws and cannot be reproduced, published, or distributed beyond the scope of fair use without the expressed permission of the copyright holder(s). Users of this collection are exclusively responsible for determining copyright status and obtaining the necessary permissions for usage beyond the scope of fair use.</a:t>
            </a:r>
          </a:p>
        </p:txBody>
      </p:sp>
      <p:pic>
        <p:nvPicPr>
          <p:cNvPr id="127" name="Shape 127"/>
          <p:cNvPicPr preferRelativeResize="0"/>
          <p:nvPr/>
        </p:nvPicPr>
        <p:blipFill>
          <a:blip r:embed="rId3">
            <a:alphaModFix/>
          </a:blip>
          <a:stretch>
            <a:fillRect/>
          </a:stretch>
        </p:blipFill>
        <p:spPr>
          <a:xfrm>
            <a:off x="130950" y="277900"/>
            <a:ext cx="3755899" cy="437235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F7C8A">
            <a:alpha val="37310"/>
          </a:srgbClr>
        </a:solidFill>
        <a:effectLst/>
      </p:bgPr>
    </p:bg>
    <p:spTree>
      <p:nvGrpSpPr>
        <p:cNvPr id="1" name="Shape 63"/>
        <p:cNvGrpSpPr/>
        <p:nvPr/>
      </p:nvGrpSpPr>
      <p:grpSpPr>
        <a:xfrm>
          <a:off x="0" y="0"/>
          <a:ext cx="0" cy="0"/>
          <a:chOff x="0" y="0"/>
          <a:chExt cx="0" cy="0"/>
        </a:xfrm>
      </p:grpSpPr>
      <p:pic>
        <p:nvPicPr>
          <p:cNvPr id="64" name="Shape 64"/>
          <p:cNvPicPr preferRelativeResize="0"/>
          <p:nvPr/>
        </p:nvPicPr>
        <p:blipFill>
          <a:blip r:embed="rId3">
            <a:alphaModFix/>
          </a:blip>
          <a:stretch>
            <a:fillRect/>
          </a:stretch>
        </p:blipFill>
        <p:spPr>
          <a:xfrm rot="-335209">
            <a:off x="961526" y="1513575"/>
            <a:ext cx="1180250" cy="3420448"/>
          </a:xfrm>
          <a:prstGeom prst="rect">
            <a:avLst/>
          </a:prstGeom>
          <a:noFill/>
          <a:ln>
            <a:noFill/>
          </a:ln>
        </p:spPr>
      </p:pic>
      <p:sp>
        <p:nvSpPr>
          <p:cNvPr id="65" name="Shape 65"/>
          <p:cNvSpPr txBox="1">
            <a:spLocks noGrp="1"/>
          </p:cNvSpPr>
          <p:nvPr>
            <p:ph type="title"/>
          </p:nvPr>
        </p:nvSpPr>
        <p:spPr>
          <a:xfrm>
            <a:off x="512100" y="134950"/>
            <a:ext cx="8119800" cy="1329300"/>
          </a:xfrm>
          <a:prstGeom prst="rect">
            <a:avLst/>
          </a:prstGeom>
        </p:spPr>
        <p:txBody>
          <a:bodyPr lIns="91425" tIns="91425" rIns="91425" bIns="91425" anchor="ctr" anchorCtr="0">
            <a:noAutofit/>
          </a:bodyPr>
          <a:lstStyle/>
          <a:p>
            <a:pPr lvl="0" algn="ctr">
              <a:spcBef>
                <a:spcPts val="0"/>
              </a:spcBef>
              <a:buNone/>
            </a:pPr>
            <a:r>
              <a:rPr lang="en" sz="3200" b="1">
                <a:solidFill>
                  <a:schemeClr val="accent1"/>
                </a:solidFill>
                <a:latin typeface="Verdana"/>
                <a:ea typeface="Verdana"/>
                <a:cs typeface="Verdana"/>
                <a:sym typeface="Verdana"/>
              </a:rPr>
              <a:t>Ephemera of Southern California</a:t>
            </a:r>
          </a:p>
        </p:txBody>
      </p:sp>
      <p:pic>
        <p:nvPicPr>
          <p:cNvPr id="66" name="Shape 66"/>
          <p:cNvPicPr preferRelativeResize="0"/>
          <p:nvPr/>
        </p:nvPicPr>
        <p:blipFill>
          <a:blip r:embed="rId4">
            <a:alphaModFix/>
          </a:blip>
          <a:stretch>
            <a:fillRect/>
          </a:stretch>
        </p:blipFill>
        <p:spPr>
          <a:xfrm rot="298806">
            <a:off x="6333275" y="2613226"/>
            <a:ext cx="2421019" cy="1393896"/>
          </a:xfrm>
          <a:prstGeom prst="rect">
            <a:avLst/>
          </a:prstGeom>
          <a:noFill/>
          <a:ln>
            <a:noFill/>
          </a:ln>
        </p:spPr>
      </p:pic>
      <p:pic>
        <p:nvPicPr>
          <p:cNvPr id="67" name="Shape 67"/>
          <p:cNvPicPr preferRelativeResize="0"/>
          <p:nvPr/>
        </p:nvPicPr>
        <p:blipFill>
          <a:blip r:embed="rId5">
            <a:alphaModFix/>
          </a:blip>
          <a:stretch>
            <a:fillRect/>
          </a:stretch>
        </p:blipFill>
        <p:spPr>
          <a:xfrm>
            <a:off x="3405862" y="1901137"/>
            <a:ext cx="2332270" cy="264532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b="1">
                <a:solidFill>
                  <a:schemeClr val="accent4"/>
                </a:solidFill>
                <a:latin typeface="Verdana"/>
                <a:ea typeface="Verdana"/>
                <a:cs typeface="Verdana"/>
                <a:sym typeface="Verdana"/>
              </a:rPr>
              <a:t>Standards</a:t>
            </a:r>
          </a:p>
        </p:txBody>
      </p:sp>
      <p:sp>
        <p:nvSpPr>
          <p:cNvPr id="73" name="Shape 73"/>
          <p:cNvSpPr txBox="1">
            <a:spLocks noGrp="1"/>
          </p:cNvSpPr>
          <p:nvPr>
            <p:ph type="body" idx="1"/>
          </p:nvPr>
        </p:nvSpPr>
        <p:spPr>
          <a:xfrm>
            <a:off x="311700" y="1152475"/>
            <a:ext cx="8520600" cy="3416400"/>
          </a:xfrm>
          <a:prstGeom prst="rect">
            <a:avLst/>
          </a:prstGeom>
        </p:spPr>
        <p:txBody>
          <a:bodyPr lIns="91425" tIns="91425" rIns="91425" bIns="91425" anchor="ctr" anchorCtr="0">
            <a:noAutofit/>
          </a:bodyPr>
          <a:lstStyle/>
          <a:p>
            <a:pPr marL="457200" lvl="0" indent="-381000" rtl="0">
              <a:spcBef>
                <a:spcPts val="0"/>
              </a:spcBef>
              <a:spcAft>
                <a:spcPts val="1200"/>
              </a:spcAft>
              <a:buSzPct val="100000"/>
              <a:buChar char="●"/>
            </a:pPr>
            <a:r>
              <a:rPr lang="en" sz="2400"/>
              <a:t>Two-dimensional, paper based objects only</a:t>
            </a:r>
          </a:p>
          <a:p>
            <a:pPr marL="457200" lvl="0" indent="-381000" rtl="0">
              <a:spcBef>
                <a:spcPts val="0"/>
              </a:spcBef>
              <a:spcAft>
                <a:spcPts val="1200"/>
              </a:spcAft>
              <a:buSzPct val="100000"/>
              <a:buChar char="●"/>
            </a:pPr>
            <a:r>
              <a:rPr lang="en" sz="2400"/>
              <a:t>From locations in the Southern California region</a:t>
            </a:r>
          </a:p>
          <a:p>
            <a:pPr marL="457200" lvl="0" indent="-381000" rtl="0">
              <a:spcBef>
                <a:spcPts val="0"/>
              </a:spcBef>
              <a:spcAft>
                <a:spcPts val="1200"/>
              </a:spcAft>
              <a:buSzPct val="100000"/>
              <a:buChar char="●"/>
            </a:pPr>
            <a:r>
              <a:rPr lang="en" sz="2400"/>
              <a:t>600  dpi, 24-bit color archival TIFF</a:t>
            </a:r>
          </a:p>
          <a:p>
            <a:pPr marL="457200" lvl="0" indent="-381000">
              <a:spcBef>
                <a:spcPts val="0"/>
              </a:spcBef>
              <a:spcAft>
                <a:spcPts val="1200"/>
              </a:spcAft>
              <a:buSzPct val="100000"/>
              <a:buChar char="●"/>
            </a:pPr>
            <a:r>
              <a:rPr lang="en" sz="2400"/>
              <a:t>CONTENTdm converted to JPEG</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b="1">
                <a:solidFill>
                  <a:schemeClr val="accent4"/>
                </a:solidFill>
                <a:latin typeface="Verdana"/>
                <a:ea typeface="Verdana"/>
                <a:cs typeface="Verdana"/>
                <a:sym typeface="Verdana"/>
              </a:rPr>
              <a:t>Copyright</a:t>
            </a:r>
          </a:p>
        </p:txBody>
      </p:sp>
      <p:sp>
        <p:nvSpPr>
          <p:cNvPr id="79" name="Shape 79"/>
          <p:cNvSpPr txBox="1">
            <a:spLocks noGrp="1"/>
          </p:cNvSpPr>
          <p:nvPr>
            <p:ph type="body" idx="1"/>
          </p:nvPr>
        </p:nvSpPr>
        <p:spPr>
          <a:xfrm>
            <a:off x="90050" y="1152475"/>
            <a:ext cx="8981400" cy="3653400"/>
          </a:xfrm>
          <a:prstGeom prst="rect">
            <a:avLst/>
          </a:prstGeom>
        </p:spPr>
        <p:txBody>
          <a:bodyPr lIns="91425" tIns="91425" rIns="91425" bIns="91425" anchor="ctr" anchorCtr="0">
            <a:noAutofit/>
          </a:bodyPr>
          <a:lstStyle/>
          <a:p>
            <a:pPr marL="457200" marR="457200" lvl="0" indent="-368300" rtl="0">
              <a:spcBef>
                <a:spcPts val="0"/>
              </a:spcBef>
              <a:spcAft>
                <a:spcPts val="1200"/>
              </a:spcAft>
              <a:buSzPct val="100000"/>
              <a:buFont typeface="Arial" panose="020B0604020202020204" pitchFamily="34" charset="0"/>
              <a:buChar char="•"/>
            </a:pPr>
            <a:r>
              <a:rPr lang="en" sz="2200" dirty="0"/>
              <a:t>Digitized under Fair Use, Title 17 of the United States Code § 107</a:t>
            </a:r>
          </a:p>
          <a:p>
            <a:pPr marL="457200" marR="457200" lvl="0" indent="-368300" rtl="0">
              <a:spcBef>
                <a:spcPts val="0"/>
              </a:spcBef>
              <a:spcAft>
                <a:spcPts val="1200"/>
              </a:spcAft>
              <a:buSzPct val="100000"/>
              <a:buFont typeface="Arial" panose="020B0604020202020204" pitchFamily="34" charset="0"/>
              <a:buChar char="•"/>
            </a:pPr>
            <a:r>
              <a:rPr lang="en" sz="2200" dirty="0"/>
              <a:t>Collection presented for educational, noncommercial uses only</a:t>
            </a:r>
          </a:p>
          <a:p>
            <a:pPr marL="457200" marR="457200" lvl="0" indent="-368300" rtl="0">
              <a:spcBef>
                <a:spcPts val="0"/>
              </a:spcBef>
              <a:spcAft>
                <a:spcPts val="1200"/>
              </a:spcAft>
              <a:buSzPct val="100000"/>
              <a:buFont typeface="Arial" panose="020B0604020202020204" pitchFamily="34" charset="0"/>
              <a:buChar char="•"/>
            </a:pPr>
            <a:r>
              <a:rPr lang="en" sz="2200" dirty="0"/>
              <a:t>Group 6 does not hold the copyright and does not profit from the images</a:t>
            </a:r>
          </a:p>
          <a:p>
            <a:pPr marL="457200" marR="457200" lvl="0" indent="-368300" rtl="0">
              <a:spcBef>
                <a:spcPts val="0"/>
              </a:spcBef>
              <a:spcAft>
                <a:spcPts val="1200"/>
              </a:spcAft>
              <a:buSzPct val="100000"/>
              <a:buFont typeface="Arial" panose="020B0604020202020204" pitchFamily="34" charset="0"/>
              <a:buChar char="•"/>
            </a:pPr>
            <a:r>
              <a:rPr lang="en" sz="2200" dirty="0"/>
              <a:t>Users are responsible for determining copyright status and seeking permission for usage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b="1">
                <a:solidFill>
                  <a:schemeClr val="accent4"/>
                </a:solidFill>
                <a:latin typeface="Verdana"/>
                <a:ea typeface="Verdana"/>
                <a:cs typeface="Verdana"/>
                <a:sym typeface="Verdana"/>
              </a:rPr>
              <a:t>Metadata</a:t>
            </a:r>
          </a:p>
        </p:txBody>
      </p:sp>
      <p:sp>
        <p:nvSpPr>
          <p:cNvPr id="85" name="Shape 85"/>
          <p:cNvSpPr txBox="1">
            <a:spLocks noGrp="1"/>
          </p:cNvSpPr>
          <p:nvPr>
            <p:ph type="body" idx="1"/>
          </p:nvPr>
        </p:nvSpPr>
        <p:spPr>
          <a:xfrm>
            <a:off x="90050" y="1152475"/>
            <a:ext cx="8981400" cy="3653400"/>
          </a:xfrm>
          <a:prstGeom prst="rect">
            <a:avLst/>
          </a:prstGeom>
        </p:spPr>
        <p:txBody>
          <a:bodyPr lIns="91425" tIns="91425" rIns="91425" bIns="91425" anchor="ctr" anchorCtr="0">
            <a:noAutofit/>
          </a:bodyPr>
          <a:lstStyle/>
          <a:p>
            <a:pPr marL="914400" lvl="0" indent="-381000" rtl="0">
              <a:spcBef>
                <a:spcPts val="0"/>
              </a:spcBef>
              <a:spcAft>
                <a:spcPts val="1200"/>
              </a:spcAft>
              <a:buSzPct val="100000"/>
              <a:buFont typeface="Arial" panose="020B0604020202020204" pitchFamily="34" charset="0"/>
              <a:buChar char="•"/>
            </a:pPr>
            <a:r>
              <a:rPr lang="en" sz="2400" dirty="0"/>
              <a:t>13 metadata fields used</a:t>
            </a:r>
          </a:p>
          <a:p>
            <a:pPr marL="914400" lvl="0" indent="-381000" rtl="0">
              <a:spcBef>
                <a:spcPts val="0"/>
              </a:spcBef>
              <a:spcAft>
                <a:spcPts val="1200"/>
              </a:spcAft>
              <a:buSzPct val="100000"/>
              <a:buFont typeface="Arial" panose="020B0604020202020204" pitchFamily="34" charset="0"/>
              <a:buChar char="•"/>
            </a:pPr>
            <a:r>
              <a:rPr lang="en" sz="2400" dirty="0"/>
              <a:t>4 fields used controlled vocabularies</a:t>
            </a:r>
          </a:p>
          <a:p>
            <a:pPr marL="914400" lvl="0" indent="-381000" rtl="0">
              <a:spcBef>
                <a:spcPts val="0"/>
              </a:spcBef>
              <a:spcAft>
                <a:spcPts val="1200"/>
              </a:spcAft>
              <a:buSzPct val="100000"/>
              <a:buFont typeface="Arial" panose="020B0604020202020204" pitchFamily="34" charset="0"/>
              <a:buChar char="•"/>
            </a:pPr>
            <a:r>
              <a:rPr lang="en" sz="2400" dirty="0"/>
              <a:t>6 default CONTENTdm fields were deleted</a:t>
            </a:r>
          </a:p>
          <a:p>
            <a:pPr marL="914400" lvl="0" indent="-381000" rtl="0">
              <a:spcBef>
                <a:spcPts val="0"/>
              </a:spcBef>
              <a:spcAft>
                <a:spcPts val="1200"/>
              </a:spcAft>
              <a:buSzPct val="100000"/>
              <a:buFont typeface="Arial" panose="020B0604020202020204" pitchFamily="34" charset="0"/>
              <a:buChar char="•"/>
            </a:pPr>
            <a:r>
              <a:rPr lang="en" sz="2400" dirty="0"/>
              <a:t>3 custom fields were added</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b="1">
                <a:solidFill>
                  <a:schemeClr val="accent4"/>
                </a:solidFill>
                <a:latin typeface="Verdana"/>
                <a:ea typeface="Verdana"/>
                <a:cs typeface="Verdana"/>
                <a:sym typeface="Verdana"/>
              </a:rPr>
              <a:t>Metadata Fields Used</a:t>
            </a:r>
          </a:p>
        </p:txBody>
      </p:sp>
      <p:sp>
        <p:nvSpPr>
          <p:cNvPr id="91" name="Shape 91"/>
          <p:cNvSpPr txBox="1"/>
          <p:nvPr/>
        </p:nvSpPr>
        <p:spPr>
          <a:xfrm>
            <a:off x="152400" y="1238050"/>
            <a:ext cx="4615200" cy="3285900"/>
          </a:xfrm>
          <a:prstGeom prst="rect">
            <a:avLst/>
          </a:prstGeom>
          <a:noFill/>
          <a:ln>
            <a:noFill/>
          </a:ln>
        </p:spPr>
        <p:txBody>
          <a:bodyPr lIns="91425" tIns="91425" rIns="91425" bIns="91425" anchor="t" anchorCtr="0">
            <a:noAutofit/>
          </a:bodyPr>
          <a:lstStyle/>
          <a:p>
            <a:pPr marL="457200" lvl="0" indent="-355600" rtl="0">
              <a:lnSpc>
                <a:spcPct val="115000"/>
              </a:lnSpc>
              <a:spcBef>
                <a:spcPts val="0"/>
              </a:spcBef>
              <a:spcAft>
                <a:spcPts val="1600"/>
              </a:spcAft>
              <a:buClr>
                <a:schemeClr val="dk2"/>
              </a:buClr>
              <a:buSzPct val="100000"/>
              <a:buFont typeface="Proxima Nova"/>
              <a:buAutoNum type="arabicPeriod"/>
            </a:pPr>
            <a:r>
              <a:rPr lang="en" sz="2000">
                <a:solidFill>
                  <a:schemeClr val="dk2"/>
                </a:solidFill>
                <a:latin typeface="Proxima Nova"/>
                <a:ea typeface="Proxima Nova"/>
                <a:cs typeface="Proxima Nova"/>
                <a:sym typeface="Proxima Nova"/>
              </a:rPr>
              <a:t>Title</a:t>
            </a:r>
          </a:p>
          <a:p>
            <a:pPr marL="457200" lvl="0" indent="-355600" rtl="0">
              <a:lnSpc>
                <a:spcPct val="115000"/>
              </a:lnSpc>
              <a:spcBef>
                <a:spcPts val="0"/>
              </a:spcBef>
              <a:spcAft>
                <a:spcPts val="1600"/>
              </a:spcAft>
              <a:buClr>
                <a:schemeClr val="dk2"/>
              </a:buClr>
              <a:buSzPct val="100000"/>
              <a:buFont typeface="Proxima Nova"/>
              <a:buAutoNum type="arabicPeriod"/>
            </a:pPr>
            <a:r>
              <a:rPr lang="en" sz="2000">
                <a:solidFill>
                  <a:schemeClr val="dk2"/>
                </a:solidFill>
                <a:latin typeface="Proxima Nova"/>
                <a:ea typeface="Proxima Nova"/>
                <a:cs typeface="Proxima Nova"/>
                <a:sym typeface="Proxima Nova"/>
              </a:rPr>
              <a:t>Subject </a:t>
            </a:r>
          </a:p>
          <a:p>
            <a:pPr marL="457200" lvl="0" indent="-355600" rtl="0">
              <a:lnSpc>
                <a:spcPct val="115000"/>
              </a:lnSpc>
              <a:spcBef>
                <a:spcPts val="0"/>
              </a:spcBef>
              <a:spcAft>
                <a:spcPts val="1600"/>
              </a:spcAft>
              <a:buClr>
                <a:schemeClr val="dk2"/>
              </a:buClr>
              <a:buSzPct val="100000"/>
              <a:buFont typeface="Proxima Nova"/>
              <a:buAutoNum type="arabicPeriod"/>
            </a:pPr>
            <a:r>
              <a:rPr lang="en" sz="2000">
                <a:solidFill>
                  <a:schemeClr val="dk2"/>
                </a:solidFill>
                <a:latin typeface="Proxima Nova"/>
                <a:ea typeface="Proxima Nova"/>
                <a:cs typeface="Proxima Nova"/>
                <a:sym typeface="Proxima Nova"/>
              </a:rPr>
              <a:t>Description</a:t>
            </a:r>
          </a:p>
          <a:p>
            <a:pPr marL="457200" lvl="0" indent="-355600" rtl="0">
              <a:lnSpc>
                <a:spcPct val="115000"/>
              </a:lnSpc>
              <a:spcBef>
                <a:spcPts val="0"/>
              </a:spcBef>
              <a:spcAft>
                <a:spcPts val="1600"/>
              </a:spcAft>
              <a:buClr>
                <a:schemeClr val="dk2"/>
              </a:buClr>
              <a:buSzPct val="100000"/>
              <a:buFont typeface="Proxima Nova"/>
              <a:buAutoNum type="arabicPeriod"/>
            </a:pPr>
            <a:r>
              <a:rPr lang="en" sz="2000">
                <a:solidFill>
                  <a:schemeClr val="dk2"/>
                </a:solidFill>
                <a:latin typeface="Proxima Nova"/>
                <a:ea typeface="Proxima Nova"/>
                <a:cs typeface="Proxima Nova"/>
                <a:sym typeface="Proxima Nova"/>
              </a:rPr>
              <a:t>Publisher - Controlled Vocabulary</a:t>
            </a:r>
          </a:p>
          <a:p>
            <a:pPr marL="457200" lvl="0" indent="-355600" rtl="0">
              <a:lnSpc>
                <a:spcPct val="115000"/>
              </a:lnSpc>
              <a:spcBef>
                <a:spcPts val="0"/>
              </a:spcBef>
              <a:spcAft>
                <a:spcPts val="1600"/>
              </a:spcAft>
              <a:buClr>
                <a:schemeClr val="dk2"/>
              </a:buClr>
              <a:buSzPct val="100000"/>
              <a:buFont typeface="Proxima Nova"/>
              <a:buAutoNum type="arabicPeriod"/>
            </a:pPr>
            <a:r>
              <a:rPr lang="en" sz="2000">
                <a:solidFill>
                  <a:schemeClr val="dk2"/>
                </a:solidFill>
                <a:latin typeface="Proxima Nova"/>
                <a:ea typeface="Proxima Nova"/>
                <a:cs typeface="Proxima Nova"/>
                <a:sym typeface="Proxima Nova"/>
              </a:rPr>
              <a:t>Location - Controlled Vocabulary</a:t>
            </a:r>
          </a:p>
          <a:p>
            <a:pPr marL="457200" lvl="0" indent="-355600" rtl="0">
              <a:lnSpc>
                <a:spcPct val="115000"/>
              </a:lnSpc>
              <a:spcBef>
                <a:spcPts val="0"/>
              </a:spcBef>
              <a:spcAft>
                <a:spcPts val="1600"/>
              </a:spcAft>
              <a:buClr>
                <a:schemeClr val="dk2"/>
              </a:buClr>
              <a:buSzPct val="100000"/>
              <a:buFont typeface="Proxima Nova"/>
              <a:buAutoNum type="arabicPeriod"/>
            </a:pPr>
            <a:r>
              <a:rPr lang="en" sz="2000">
                <a:solidFill>
                  <a:schemeClr val="dk2"/>
                </a:solidFill>
                <a:latin typeface="Proxima Nova"/>
                <a:ea typeface="Proxima Nova"/>
                <a:cs typeface="Proxima Nova"/>
                <a:sym typeface="Proxima Nova"/>
              </a:rPr>
              <a:t>Date</a:t>
            </a:r>
          </a:p>
          <a:p>
            <a:pPr marL="457200" lvl="0" indent="-355600" rtl="0">
              <a:lnSpc>
                <a:spcPct val="115000"/>
              </a:lnSpc>
              <a:spcBef>
                <a:spcPts val="0"/>
              </a:spcBef>
              <a:spcAft>
                <a:spcPts val="1600"/>
              </a:spcAft>
              <a:buClr>
                <a:schemeClr val="dk2"/>
              </a:buClr>
              <a:buSzPct val="100000"/>
              <a:buFont typeface="Proxima Nova"/>
              <a:buAutoNum type="arabicPeriod"/>
            </a:pPr>
            <a:r>
              <a:rPr lang="en" sz="2000">
                <a:solidFill>
                  <a:schemeClr val="dk2"/>
                </a:solidFill>
                <a:latin typeface="Proxima Nova"/>
                <a:ea typeface="Proxima Nova"/>
                <a:cs typeface="Proxima Nova"/>
                <a:sym typeface="Proxima Nova"/>
              </a:rPr>
              <a:t>Type - Controlled Vocabulary</a:t>
            </a:r>
          </a:p>
        </p:txBody>
      </p:sp>
      <p:sp>
        <p:nvSpPr>
          <p:cNvPr id="92" name="Shape 92"/>
          <p:cNvSpPr txBox="1">
            <a:spLocks noGrp="1"/>
          </p:cNvSpPr>
          <p:nvPr>
            <p:ph type="body" idx="4294967295"/>
          </p:nvPr>
        </p:nvSpPr>
        <p:spPr>
          <a:xfrm>
            <a:off x="4603275" y="1238050"/>
            <a:ext cx="4540800" cy="3106200"/>
          </a:xfrm>
          <a:prstGeom prst="rect">
            <a:avLst/>
          </a:prstGeom>
        </p:spPr>
        <p:txBody>
          <a:bodyPr lIns="91425" tIns="91425" rIns="91425" bIns="91425" anchor="t" anchorCtr="0">
            <a:noAutofit/>
          </a:bodyPr>
          <a:lstStyle/>
          <a:p>
            <a:pPr marL="457200" lvl="0" indent="-355600" rtl="0">
              <a:spcBef>
                <a:spcPts val="0"/>
              </a:spcBef>
              <a:buSzPct val="100000"/>
              <a:buAutoNum type="arabicPeriod" startAt="8"/>
            </a:pPr>
            <a:r>
              <a:rPr lang="en" sz="2000"/>
              <a:t>Format</a:t>
            </a:r>
          </a:p>
          <a:p>
            <a:pPr marL="457200" lvl="0" indent="-355600" rtl="0">
              <a:spcBef>
                <a:spcPts val="0"/>
              </a:spcBef>
              <a:buSzPct val="100000"/>
              <a:buAutoNum type="arabicPeriod" startAt="8"/>
            </a:pPr>
            <a:r>
              <a:rPr lang="en" sz="2000"/>
              <a:t>Dimensions</a:t>
            </a:r>
          </a:p>
          <a:p>
            <a:pPr marL="457200" lvl="0" indent="-355600" rtl="0">
              <a:spcBef>
                <a:spcPts val="0"/>
              </a:spcBef>
              <a:buSzPct val="100000"/>
              <a:buAutoNum type="arabicPeriod" startAt="8"/>
            </a:pPr>
            <a:r>
              <a:rPr lang="en" sz="2000"/>
              <a:t>Digitization Specifications</a:t>
            </a:r>
          </a:p>
          <a:p>
            <a:pPr marL="457200" lvl="0" indent="-355600" rtl="0">
              <a:spcBef>
                <a:spcPts val="0"/>
              </a:spcBef>
              <a:buSzPct val="100000"/>
              <a:buAutoNum type="arabicPeriod" startAt="8"/>
            </a:pPr>
            <a:r>
              <a:rPr lang="en" sz="2000"/>
              <a:t>Source</a:t>
            </a:r>
          </a:p>
          <a:p>
            <a:pPr marL="457200" lvl="0" indent="-355600" rtl="0">
              <a:spcBef>
                <a:spcPts val="0"/>
              </a:spcBef>
              <a:buSzPct val="100000"/>
              <a:buAutoNum type="arabicPeriod" startAt="8"/>
            </a:pPr>
            <a:r>
              <a:rPr lang="en" sz="2000"/>
              <a:t>Language - Controlled Vocabulary</a:t>
            </a:r>
          </a:p>
          <a:p>
            <a:pPr marL="457200" lvl="0" indent="-355600" rtl="0">
              <a:spcBef>
                <a:spcPts val="0"/>
              </a:spcBef>
              <a:buSzPct val="100000"/>
              <a:buAutoNum type="arabicPeriod" startAt="8"/>
            </a:pPr>
            <a:r>
              <a:rPr lang="en" sz="2000"/>
              <a:t>Rights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b="1">
                <a:solidFill>
                  <a:schemeClr val="accent4"/>
                </a:solidFill>
                <a:latin typeface="Verdana"/>
                <a:ea typeface="Verdana"/>
                <a:cs typeface="Verdana"/>
                <a:sym typeface="Verdana"/>
              </a:rPr>
              <a:t>Problems Encountered</a:t>
            </a:r>
          </a:p>
        </p:txBody>
      </p:sp>
      <p:sp>
        <p:nvSpPr>
          <p:cNvPr id="98" name="Shape 98"/>
          <p:cNvSpPr txBox="1">
            <a:spLocks noGrp="1"/>
          </p:cNvSpPr>
          <p:nvPr>
            <p:ph type="body" idx="1"/>
          </p:nvPr>
        </p:nvSpPr>
        <p:spPr>
          <a:xfrm>
            <a:off x="257912" y="1086294"/>
            <a:ext cx="8520600" cy="3916011"/>
          </a:xfrm>
          <a:prstGeom prst="rect">
            <a:avLst/>
          </a:prstGeom>
        </p:spPr>
        <p:txBody>
          <a:bodyPr lIns="91425" tIns="91425" rIns="91425" bIns="91425" anchor="t" anchorCtr="0">
            <a:noAutofit/>
          </a:bodyPr>
          <a:lstStyle/>
          <a:p>
            <a:pPr marL="457200" lvl="0" indent="-355600" rtl="0">
              <a:spcBef>
                <a:spcPts val="0"/>
              </a:spcBef>
              <a:buSzPct val="100000"/>
              <a:buFont typeface="Arial" panose="020B0604020202020204" pitchFamily="34" charset="0"/>
              <a:buChar char="•"/>
            </a:pPr>
            <a:r>
              <a:rPr lang="en" sz="2000" dirty="0"/>
              <a:t>Learning curve with ContentDM </a:t>
            </a:r>
          </a:p>
          <a:p>
            <a:pPr marL="914400" lvl="1" indent="-355600" rtl="0">
              <a:spcBef>
                <a:spcPts val="0"/>
              </a:spcBef>
              <a:buSzPct val="100000"/>
              <a:buFont typeface="Arial" panose="020B0604020202020204" pitchFamily="34" charset="0"/>
              <a:buChar char="•"/>
            </a:pPr>
            <a:r>
              <a:rPr lang="en" sz="2000" dirty="0"/>
              <a:t>Uploading and editing items</a:t>
            </a:r>
          </a:p>
          <a:p>
            <a:pPr marL="914400" lvl="1" indent="-355600" rtl="0">
              <a:spcBef>
                <a:spcPts val="0"/>
              </a:spcBef>
              <a:buSzPct val="100000"/>
              <a:buFont typeface="Arial" panose="020B0604020202020204" pitchFamily="34" charset="0"/>
              <a:buChar char="•"/>
            </a:pPr>
            <a:r>
              <a:rPr lang="en" sz="2000" dirty="0"/>
              <a:t>Deleting compound items</a:t>
            </a:r>
          </a:p>
          <a:p>
            <a:pPr marL="457200" lvl="0" indent="-355600" rtl="0">
              <a:spcBef>
                <a:spcPts val="0"/>
              </a:spcBef>
              <a:buSzPct val="100000"/>
              <a:buFont typeface="Arial" panose="020B0604020202020204" pitchFamily="34" charset="0"/>
              <a:buChar char="•"/>
            </a:pPr>
            <a:r>
              <a:rPr lang="en" sz="2000" dirty="0"/>
              <a:t>Technical difficulties with scanner capabilities not meeting needs</a:t>
            </a:r>
          </a:p>
          <a:p>
            <a:pPr marL="914400" lvl="1" indent="-355600" rtl="0">
              <a:spcBef>
                <a:spcPts val="0"/>
              </a:spcBef>
              <a:buSzPct val="100000"/>
              <a:buFont typeface="Arial" panose="020B0604020202020204" pitchFamily="34" charset="0"/>
              <a:buChar char="•"/>
            </a:pPr>
            <a:r>
              <a:rPr lang="en" sz="2000" dirty="0"/>
              <a:t>Auto-cropping</a:t>
            </a:r>
          </a:p>
          <a:p>
            <a:pPr marL="914400" lvl="1" indent="-355600" rtl="0">
              <a:spcBef>
                <a:spcPts val="0"/>
              </a:spcBef>
              <a:buSzPct val="100000"/>
              <a:buFont typeface="Arial" panose="020B0604020202020204" pitchFamily="34" charset="0"/>
              <a:buChar char="•"/>
            </a:pPr>
            <a:r>
              <a:rPr lang="en" sz="2000" dirty="0"/>
              <a:t>Moiré pattern</a:t>
            </a:r>
          </a:p>
          <a:p>
            <a:pPr marL="914400" lvl="1" indent="-355600" rtl="0">
              <a:spcBef>
                <a:spcPts val="0"/>
              </a:spcBef>
              <a:buSzPct val="100000"/>
              <a:buFont typeface="Arial" panose="020B0604020202020204" pitchFamily="34" charset="0"/>
              <a:buChar char="•"/>
            </a:pPr>
            <a:r>
              <a:rPr lang="en" sz="2000" dirty="0"/>
              <a:t>Incorrect color reproduction</a:t>
            </a:r>
          </a:p>
          <a:p>
            <a:pPr lvl="0">
              <a:spcBef>
                <a:spcPts val="0"/>
              </a:spcBef>
              <a:buNone/>
            </a:pPr>
            <a:endParaRPr sz="2000" dirty="0"/>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F7C8A">
            <a:alpha val="37310"/>
          </a:srgbClr>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90250" y="221550"/>
            <a:ext cx="8119800" cy="1060500"/>
          </a:xfrm>
          <a:prstGeom prst="rect">
            <a:avLst/>
          </a:prstGeom>
        </p:spPr>
        <p:txBody>
          <a:bodyPr lIns="91425" tIns="91425" rIns="91425" bIns="91425" anchor="ctr" anchorCtr="0">
            <a:noAutofit/>
          </a:bodyPr>
          <a:lstStyle/>
          <a:p>
            <a:pPr lvl="0" algn="ctr" rtl="0">
              <a:spcBef>
                <a:spcPts val="0"/>
              </a:spcBef>
              <a:buNone/>
            </a:pPr>
            <a:r>
              <a:rPr lang="en" sz="3200" b="1">
                <a:solidFill>
                  <a:schemeClr val="accent1"/>
                </a:solidFill>
                <a:latin typeface="Verdana"/>
                <a:ea typeface="Verdana"/>
                <a:cs typeface="Verdana"/>
                <a:sym typeface="Verdana"/>
              </a:rPr>
              <a:t>Sample Records</a:t>
            </a:r>
          </a:p>
        </p:txBody>
      </p:sp>
      <p:pic>
        <p:nvPicPr>
          <p:cNvPr id="104" name="Shape 104"/>
          <p:cNvPicPr preferRelativeResize="0"/>
          <p:nvPr/>
        </p:nvPicPr>
        <p:blipFill>
          <a:blip r:embed="rId3">
            <a:alphaModFix/>
          </a:blip>
          <a:stretch>
            <a:fillRect/>
          </a:stretch>
        </p:blipFill>
        <p:spPr>
          <a:xfrm>
            <a:off x="631200" y="1541825"/>
            <a:ext cx="2929498" cy="3410326"/>
          </a:xfrm>
          <a:prstGeom prst="rect">
            <a:avLst/>
          </a:prstGeom>
          <a:noFill/>
          <a:ln>
            <a:noFill/>
          </a:ln>
        </p:spPr>
      </p:pic>
      <p:pic>
        <p:nvPicPr>
          <p:cNvPr id="105" name="Shape 105"/>
          <p:cNvPicPr preferRelativeResize="0"/>
          <p:nvPr/>
        </p:nvPicPr>
        <p:blipFill>
          <a:blip r:embed="rId4">
            <a:alphaModFix/>
          </a:blip>
          <a:stretch>
            <a:fillRect/>
          </a:stretch>
        </p:blipFill>
        <p:spPr>
          <a:xfrm>
            <a:off x="4725750" y="3514401"/>
            <a:ext cx="3608051" cy="1333749"/>
          </a:xfrm>
          <a:prstGeom prst="rect">
            <a:avLst/>
          </a:prstGeom>
          <a:noFill/>
          <a:ln>
            <a:noFill/>
          </a:ln>
        </p:spPr>
      </p:pic>
      <p:pic>
        <p:nvPicPr>
          <p:cNvPr id="106" name="Shape 106"/>
          <p:cNvPicPr preferRelativeResize="0"/>
          <p:nvPr/>
        </p:nvPicPr>
        <p:blipFill>
          <a:blip r:embed="rId5">
            <a:alphaModFix/>
          </a:blip>
          <a:stretch>
            <a:fillRect/>
          </a:stretch>
        </p:blipFill>
        <p:spPr>
          <a:xfrm>
            <a:off x="4725750" y="1541823"/>
            <a:ext cx="3608049" cy="131852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0"/>
        <p:cNvGrpSpPr/>
        <p:nvPr/>
      </p:nvGrpSpPr>
      <p:grpSpPr>
        <a:xfrm>
          <a:off x="0" y="0"/>
          <a:ext cx="0" cy="0"/>
          <a:chOff x="0" y="0"/>
          <a:chExt cx="0" cy="0"/>
        </a:xfrm>
      </p:grpSpPr>
      <p:pic>
        <p:nvPicPr>
          <p:cNvPr id="111" name="Shape 111"/>
          <p:cNvPicPr preferRelativeResize="0"/>
          <p:nvPr/>
        </p:nvPicPr>
        <p:blipFill>
          <a:blip r:embed="rId3">
            <a:alphaModFix/>
          </a:blip>
          <a:stretch>
            <a:fillRect/>
          </a:stretch>
        </p:blipFill>
        <p:spPr>
          <a:xfrm>
            <a:off x="343525" y="241198"/>
            <a:ext cx="3608049" cy="1318525"/>
          </a:xfrm>
          <a:prstGeom prst="rect">
            <a:avLst/>
          </a:prstGeom>
          <a:noFill/>
          <a:ln>
            <a:noFill/>
          </a:ln>
        </p:spPr>
      </p:pic>
      <p:sp>
        <p:nvSpPr>
          <p:cNvPr id="112" name="Shape 112"/>
          <p:cNvSpPr txBox="1"/>
          <p:nvPr/>
        </p:nvSpPr>
        <p:spPr>
          <a:xfrm>
            <a:off x="4002300" y="136800"/>
            <a:ext cx="5141700" cy="1613100"/>
          </a:xfrm>
          <a:prstGeom prst="rect">
            <a:avLst/>
          </a:prstGeom>
          <a:noFill/>
          <a:ln>
            <a:noFill/>
          </a:ln>
        </p:spPr>
        <p:txBody>
          <a:bodyPr lIns="91425" tIns="91425" rIns="91425" bIns="91425" anchor="t" anchorCtr="0">
            <a:noAutofit/>
          </a:bodyPr>
          <a:lstStyle/>
          <a:p>
            <a:pPr lvl="0">
              <a:spcBef>
                <a:spcPts val="0"/>
              </a:spcBef>
              <a:buNone/>
            </a:pPr>
            <a:r>
              <a:rPr lang="en" sz="1200" b="1">
                <a:latin typeface="Proxima Nova"/>
                <a:ea typeface="Proxima Nova"/>
                <a:cs typeface="Proxima Nova"/>
                <a:sym typeface="Proxima Nova"/>
              </a:rPr>
              <a:t>Metadata</a:t>
            </a:r>
          </a:p>
          <a:p>
            <a:pPr lvl="0">
              <a:spcBef>
                <a:spcPts val="0"/>
              </a:spcBef>
              <a:buClr>
                <a:schemeClr val="dk1"/>
              </a:buClr>
              <a:buSzPct val="91666"/>
              <a:buFont typeface="Arial"/>
              <a:buNone/>
            </a:pPr>
            <a:r>
              <a:rPr lang="en" sz="1200" b="1">
                <a:latin typeface="Proxima Nova"/>
                <a:ea typeface="Proxima Nova"/>
                <a:cs typeface="Proxima Nova"/>
                <a:sym typeface="Proxima Nova"/>
              </a:rPr>
              <a:t>Title:</a:t>
            </a:r>
            <a:r>
              <a:rPr lang="en" sz="1200">
                <a:latin typeface="Proxima Nova"/>
                <a:ea typeface="Proxima Nova"/>
                <a:cs typeface="Proxima Nova"/>
                <a:sym typeface="Proxima Nova"/>
              </a:rPr>
              <a:t> John Butler Trio Ticket</a:t>
            </a:r>
          </a:p>
          <a:p>
            <a:pPr lvl="0">
              <a:spcBef>
                <a:spcPts val="0"/>
              </a:spcBef>
              <a:buClr>
                <a:schemeClr val="dk1"/>
              </a:buClr>
              <a:buSzPct val="91666"/>
              <a:buFont typeface="Arial"/>
              <a:buNone/>
            </a:pPr>
            <a:r>
              <a:rPr lang="en" sz="1200" b="1">
                <a:latin typeface="Proxima Nova"/>
                <a:ea typeface="Proxima Nova"/>
                <a:cs typeface="Proxima Nova"/>
                <a:sym typeface="Proxima Nova"/>
              </a:rPr>
              <a:t>Subject: </a:t>
            </a:r>
            <a:r>
              <a:rPr lang="en" sz="1200">
                <a:latin typeface="Proxima Nova"/>
                <a:ea typeface="Proxima Nova"/>
                <a:cs typeface="Proxima Nova"/>
                <a:sym typeface="Proxima Nova"/>
              </a:rPr>
              <a:t>Concert Ticket for John Butler Trio show</a:t>
            </a:r>
          </a:p>
          <a:p>
            <a:pPr lvl="0" rtl="0">
              <a:spcBef>
                <a:spcPts val="0"/>
              </a:spcBef>
              <a:buNone/>
            </a:pPr>
            <a:r>
              <a:rPr lang="en" sz="1200" b="1">
                <a:latin typeface="Proxima Nova"/>
                <a:ea typeface="Proxima Nova"/>
                <a:cs typeface="Proxima Nova"/>
                <a:sym typeface="Proxima Nova"/>
              </a:rPr>
              <a:t>Description: </a:t>
            </a:r>
            <a:r>
              <a:rPr lang="en" sz="1200">
                <a:latin typeface="Proxima Nova"/>
                <a:ea typeface="Proxima Nova"/>
                <a:cs typeface="Proxima Nova"/>
                <a:sym typeface="Proxima Nova"/>
              </a:rPr>
              <a:t>The front of this ticket gives information about a concert given by John Butler Trio at The Observatory on 3503 South Harbor Boulevard, Santa Ana, CA on 07/03/15 at 8:00 PM. The doors opened at 7:00 PM. It was $30.00 for a general admission ticket with $7.00 in fees. This ticket is printed in black ink on a colored background.</a:t>
            </a:r>
          </a:p>
          <a:p>
            <a:pPr lvl="0">
              <a:spcBef>
                <a:spcPts val="0"/>
              </a:spcBef>
              <a:buNone/>
            </a:pPr>
            <a:endParaRPr sz="1000">
              <a:latin typeface="Proxima Nova"/>
              <a:ea typeface="Proxima Nova"/>
              <a:cs typeface="Proxima Nova"/>
              <a:sym typeface="Proxima Nova"/>
            </a:endParaRPr>
          </a:p>
        </p:txBody>
      </p:sp>
      <p:sp>
        <p:nvSpPr>
          <p:cNvPr id="113" name="Shape 113"/>
          <p:cNvSpPr txBox="1"/>
          <p:nvPr/>
        </p:nvSpPr>
        <p:spPr>
          <a:xfrm>
            <a:off x="315750" y="1637950"/>
            <a:ext cx="8512500" cy="3378300"/>
          </a:xfrm>
          <a:prstGeom prst="rect">
            <a:avLst/>
          </a:prstGeom>
          <a:noFill/>
          <a:ln>
            <a:noFill/>
          </a:ln>
        </p:spPr>
        <p:txBody>
          <a:bodyPr lIns="91425" tIns="91425" rIns="91425" bIns="91425" anchor="t" anchorCtr="0">
            <a:noAutofit/>
          </a:bodyPr>
          <a:lstStyle/>
          <a:p>
            <a:pPr lvl="0">
              <a:spcBef>
                <a:spcPts val="0"/>
              </a:spcBef>
              <a:buClr>
                <a:schemeClr val="dk1"/>
              </a:buClr>
              <a:buSzPct val="91666"/>
              <a:buFont typeface="Arial"/>
              <a:buNone/>
            </a:pPr>
            <a:r>
              <a:rPr lang="en" sz="1200" b="1">
                <a:latin typeface="Proxima Nova"/>
                <a:ea typeface="Proxima Nova"/>
                <a:cs typeface="Proxima Nova"/>
                <a:sym typeface="Proxima Nova"/>
              </a:rPr>
              <a:t>Publisher:</a:t>
            </a:r>
            <a:r>
              <a:rPr lang="en" sz="1200">
                <a:latin typeface="Proxima Nova"/>
                <a:ea typeface="Proxima Nova"/>
                <a:cs typeface="Proxima Nova"/>
                <a:sym typeface="Proxima Nova"/>
              </a:rPr>
              <a:t> Ticketweb</a:t>
            </a:r>
          </a:p>
          <a:p>
            <a:pPr lvl="0">
              <a:spcBef>
                <a:spcPts val="0"/>
              </a:spcBef>
              <a:buClr>
                <a:schemeClr val="dk1"/>
              </a:buClr>
              <a:buSzPct val="91666"/>
              <a:buFont typeface="Arial"/>
              <a:buNone/>
            </a:pPr>
            <a:r>
              <a:rPr lang="en" sz="1200" b="1">
                <a:latin typeface="Proxima Nova"/>
                <a:ea typeface="Proxima Nova"/>
                <a:cs typeface="Proxima Nova"/>
                <a:sym typeface="Proxima Nova"/>
              </a:rPr>
              <a:t>Location: </a:t>
            </a:r>
            <a:r>
              <a:rPr lang="en" sz="1200">
                <a:latin typeface="Proxima Nova"/>
                <a:ea typeface="Proxima Nova"/>
                <a:cs typeface="Proxima Nova"/>
                <a:sym typeface="Proxima Nova"/>
              </a:rPr>
              <a:t>Santa Ana, CA</a:t>
            </a:r>
          </a:p>
          <a:p>
            <a:pPr lvl="0">
              <a:spcBef>
                <a:spcPts val="0"/>
              </a:spcBef>
              <a:buClr>
                <a:schemeClr val="dk1"/>
              </a:buClr>
              <a:buSzPct val="91666"/>
              <a:buFont typeface="Arial"/>
              <a:buNone/>
            </a:pPr>
            <a:r>
              <a:rPr lang="en" sz="1200" b="1">
                <a:latin typeface="Proxima Nova"/>
                <a:ea typeface="Proxima Nova"/>
                <a:cs typeface="Proxima Nova"/>
                <a:sym typeface="Proxima Nova"/>
              </a:rPr>
              <a:t>Date:</a:t>
            </a:r>
            <a:r>
              <a:rPr lang="en" sz="1200">
                <a:latin typeface="Proxima Nova"/>
                <a:ea typeface="Proxima Nova"/>
                <a:cs typeface="Proxima Nova"/>
                <a:sym typeface="Proxima Nova"/>
              </a:rPr>
              <a:t> 2015-07-03</a:t>
            </a:r>
          </a:p>
          <a:p>
            <a:pPr lvl="0">
              <a:spcBef>
                <a:spcPts val="0"/>
              </a:spcBef>
              <a:buClr>
                <a:schemeClr val="dk1"/>
              </a:buClr>
              <a:buSzPct val="91666"/>
              <a:buFont typeface="Arial"/>
              <a:buNone/>
            </a:pPr>
            <a:r>
              <a:rPr lang="en" sz="1200" b="1">
                <a:latin typeface="Proxima Nova"/>
                <a:ea typeface="Proxima Nova"/>
                <a:cs typeface="Proxima Nova"/>
                <a:sym typeface="Proxima Nova"/>
              </a:rPr>
              <a:t>Type: </a:t>
            </a:r>
            <a:r>
              <a:rPr lang="en" sz="1200">
                <a:latin typeface="Proxima Nova"/>
                <a:ea typeface="Proxima Nova"/>
                <a:cs typeface="Proxima Nova"/>
                <a:sym typeface="Proxima Nova"/>
              </a:rPr>
              <a:t>Ticket</a:t>
            </a:r>
          </a:p>
          <a:p>
            <a:pPr lvl="0">
              <a:spcBef>
                <a:spcPts val="0"/>
              </a:spcBef>
              <a:buClr>
                <a:schemeClr val="dk1"/>
              </a:buClr>
              <a:buSzPct val="91666"/>
              <a:buFont typeface="Arial"/>
              <a:buNone/>
            </a:pPr>
            <a:r>
              <a:rPr lang="en" sz="1200" b="1">
                <a:latin typeface="Proxima Nova"/>
                <a:ea typeface="Proxima Nova"/>
                <a:cs typeface="Proxima Nova"/>
                <a:sym typeface="Proxima Nova"/>
              </a:rPr>
              <a:t>Format:</a:t>
            </a:r>
            <a:r>
              <a:rPr lang="en" sz="1200">
                <a:latin typeface="Proxima Nova"/>
                <a:ea typeface="Proxima Nova"/>
                <a:cs typeface="Proxima Nova"/>
                <a:sym typeface="Proxima Nova"/>
              </a:rPr>
              <a:t> Black ink printed on a colored background on perforated cardstock.</a:t>
            </a:r>
          </a:p>
          <a:p>
            <a:pPr lvl="0">
              <a:spcBef>
                <a:spcPts val="0"/>
              </a:spcBef>
              <a:buClr>
                <a:schemeClr val="dk1"/>
              </a:buClr>
              <a:buSzPct val="91666"/>
              <a:buFont typeface="Arial"/>
              <a:buNone/>
            </a:pPr>
            <a:r>
              <a:rPr lang="en" sz="1200" b="1">
                <a:latin typeface="Proxima Nova"/>
                <a:ea typeface="Proxima Nova"/>
                <a:cs typeface="Proxima Nova"/>
                <a:sym typeface="Proxima Nova"/>
              </a:rPr>
              <a:t>Dimensions: </a:t>
            </a:r>
            <a:r>
              <a:rPr lang="en" sz="1200">
                <a:latin typeface="Proxima Nova"/>
                <a:ea typeface="Proxima Nova"/>
                <a:cs typeface="Proxima Nova"/>
                <a:sym typeface="Proxima Nova"/>
              </a:rPr>
              <a:t>14 x 5 cm</a:t>
            </a:r>
          </a:p>
          <a:p>
            <a:pPr lvl="0">
              <a:spcBef>
                <a:spcPts val="0"/>
              </a:spcBef>
              <a:buClr>
                <a:schemeClr val="dk1"/>
              </a:buClr>
              <a:buSzPct val="91666"/>
              <a:buFont typeface="Arial"/>
              <a:buNone/>
            </a:pPr>
            <a:r>
              <a:rPr lang="en" sz="1200" b="1">
                <a:latin typeface="Proxima Nova"/>
                <a:ea typeface="Proxima Nova"/>
                <a:cs typeface="Proxima Nova"/>
                <a:sym typeface="Proxima Nova"/>
              </a:rPr>
              <a:t>Digitization Specifications:</a:t>
            </a:r>
            <a:r>
              <a:rPr lang="en" sz="1200">
                <a:latin typeface="Proxima Nova"/>
                <a:ea typeface="Proxima Nova"/>
                <a:cs typeface="Proxima Nova"/>
                <a:sym typeface="Proxima Nova"/>
              </a:rPr>
              <a:t> Xerox DocuMate 700, 600 dpi, 24-bit</a:t>
            </a:r>
          </a:p>
          <a:p>
            <a:pPr lvl="0">
              <a:spcBef>
                <a:spcPts val="0"/>
              </a:spcBef>
              <a:buClr>
                <a:schemeClr val="dk1"/>
              </a:buClr>
              <a:buSzPct val="91666"/>
              <a:buFont typeface="Arial"/>
              <a:buNone/>
            </a:pPr>
            <a:r>
              <a:rPr lang="en" sz="1200" b="1">
                <a:latin typeface="Proxima Nova"/>
                <a:ea typeface="Proxima Nova"/>
                <a:cs typeface="Proxima Nova"/>
                <a:sym typeface="Proxima Nova"/>
              </a:rPr>
              <a:t>Source:</a:t>
            </a:r>
            <a:r>
              <a:rPr lang="en" sz="1200">
                <a:latin typeface="Proxima Nova"/>
                <a:ea typeface="Proxima Nova"/>
                <a:cs typeface="Proxima Nova"/>
                <a:sym typeface="Proxima Nova"/>
              </a:rPr>
              <a:t> Personal keepsake collection of Tracy Allison</a:t>
            </a:r>
          </a:p>
          <a:p>
            <a:pPr lvl="0">
              <a:spcBef>
                <a:spcPts val="0"/>
              </a:spcBef>
              <a:buClr>
                <a:schemeClr val="dk1"/>
              </a:buClr>
              <a:buSzPct val="91666"/>
              <a:buFont typeface="Arial"/>
              <a:buNone/>
            </a:pPr>
            <a:r>
              <a:rPr lang="en" sz="1200" b="1">
                <a:latin typeface="Proxima Nova"/>
                <a:ea typeface="Proxima Nova"/>
                <a:cs typeface="Proxima Nova"/>
                <a:sym typeface="Proxima Nova"/>
              </a:rPr>
              <a:t>Language: </a:t>
            </a:r>
            <a:r>
              <a:rPr lang="en" sz="1200">
                <a:latin typeface="Proxima Nova"/>
                <a:ea typeface="Proxima Nova"/>
                <a:cs typeface="Proxima Nova"/>
                <a:sym typeface="Proxima Nova"/>
              </a:rPr>
              <a:t>en</a:t>
            </a:r>
          </a:p>
          <a:p>
            <a:pPr lvl="0">
              <a:spcBef>
                <a:spcPts val="0"/>
              </a:spcBef>
              <a:buClr>
                <a:schemeClr val="dk1"/>
              </a:buClr>
              <a:buSzPct val="91666"/>
              <a:buFont typeface="Arial"/>
              <a:buNone/>
            </a:pPr>
            <a:r>
              <a:rPr lang="en" sz="1200" b="1">
                <a:latin typeface="Proxima Nova"/>
                <a:ea typeface="Proxima Nova"/>
                <a:cs typeface="Proxima Nova"/>
                <a:sym typeface="Proxima Nova"/>
              </a:rPr>
              <a:t>Rights: </a:t>
            </a:r>
            <a:r>
              <a:rPr lang="en" sz="1200">
                <a:latin typeface="Proxima Nova"/>
                <a:ea typeface="Proxima Nova"/>
                <a:cs typeface="Proxima Nova"/>
                <a:sym typeface="Proxima Nova"/>
              </a:rPr>
              <a:t>The images in this collection presented by INFO 284 Section 10 Group 6 are for non-profit educational and scholarship purposes only in accordance to Title 17 of the United States Code § 107: Limitations on exclusive rights: Fair Use. Group 6 does not hold the copyright to these images and does not profit from their use in any way. These images may be protected by United States Copyright Laws and cannot be reproduced, published, or distributed beyond the scope of fair use without the expressed permission of the copyright holder(s). Users of this collection are exclusively responsible for determining copyright status and obtaining the necessary permissions for usage beyond the scope of fair use.</a:t>
            </a:r>
          </a:p>
        </p:txBody>
      </p:sp>
    </p:spTree>
  </p:cSld>
  <p:clrMapOvr>
    <a:masterClrMapping/>
  </p:clrMapOvr>
  <p:transition spd="slow">
    <p:cut/>
  </p:transition>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725</Words>
  <Application>Microsoft Office PowerPoint</Application>
  <PresentationFormat>On-screen Show (16:9)</PresentationFormat>
  <Paragraphs>77</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Proxima Nova</vt:lpstr>
      <vt:lpstr>Verdana</vt:lpstr>
      <vt:lpstr>Arial</vt:lpstr>
      <vt:lpstr>Alfa Slab One</vt:lpstr>
      <vt:lpstr>gameday</vt:lpstr>
      <vt:lpstr>Group 6  Tracy Allison Crystina Cho Anastasia Finch</vt:lpstr>
      <vt:lpstr>Ephemera of Southern California</vt:lpstr>
      <vt:lpstr>Standards</vt:lpstr>
      <vt:lpstr>Copyright</vt:lpstr>
      <vt:lpstr>Metadata</vt:lpstr>
      <vt:lpstr>Metadata Fields Used</vt:lpstr>
      <vt:lpstr>Problems Encountered</vt:lpstr>
      <vt:lpstr>Sample Records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6  Tracy Allison Crystina Cho Anastasia Finch</dc:title>
  <cp:lastModifiedBy>Anastasia Finch</cp:lastModifiedBy>
  <cp:revision>1</cp:revision>
  <dcterms:modified xsi:type="dcterms:W3CDTF">2016-05-08T19:24:17Z</dcterms:modified>
</cp:coreProperties>
</file>